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287" r:id="rId3"/>
    <p:sldId id="285" r:id="rId4"/>
    <p:sldId id="282" r:id="rId5"/>
    <p:sldId id="280" r:id="rId6"/>
    <p:sldId id="272" r:id="rId7"/>
    <p:sldId id="273" r:id="rId8"/>
    <p:sldId id="274" r:id="rId9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09" y="0"/>
            <a:ext cx="4302231" cy="339884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r">
              <a:defRPr sz="1100"/>
            </a:lvl1pPr>
          </a:lstStyle>
          <a:p>
            <a:fld id="{DC031276-892D-4321-8E1A-44C9F7D732D7}" type="datetimeFigureOut">
              <a:rPr lang="ru-RU" smtClean="0"/>
              <a:t>23.03.2022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84" tIns="40142" rIns="80284" bIns="4014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80284" tIns="40142" rIns="80284" bIns="401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09" y="6456218"/>
            <a:ext cx="4302231" cy="339884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r">
              <a:defRPr sz="1100"/>
            </a:lvl1pPr>
          </a:lstStyle>
          <a:p>
            <a:fld id="{8843AFF2-6832-4033-B5A1-7EB9B3ED895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42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3AFF2-6832-4033-B5A1-7EB9B3ED895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03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3AFF2-6832-4033-B5A1-7EB9B3ED895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17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01440" y="420623"/>
            <a:ext cx="3983736" cy="86563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7839" y="1955292"/>
            <a:ext cx="9070213" cy="355130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21407" y="2398776"/>
            <a:ext cx="7543800" cy="19690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75735" y="2872816"/>
            <a:ext cx="5240528" cy="1002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01440" y="420623"/>
            <a:ext cx="3983736" cy="86563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9244" y="1783041"/>
            <a:ext cx="11296650" cy="434594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2811" y="2226564"/>
            <a:ext cx="9791700" cy="27706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49682"/>
            <a:ext cx="11407241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72" y="1262583"/>
            <a:ext cx="6612255" cy="2587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1029" y="120826"/>
            <a:ext cx="11296650" cy="4459604"/>
            <a:chOff x="809244" y="1783041"/>
            <a:chExt cx="11296650" cy="4459604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9244" y="1783041"/>
              <a:ext cx="11296650" cy="43459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6444" y="3126528"/>
              <a:ext cx="9791700" cy="3116117"/>
            </a:xfrm>
            <a:prstGeom prst="rect">
              <a:avLst/>
            </a:prstGeom>
          </p:spPr>
        </p:pic>
      </p:grpSp>
      <p:sp>
        <p:nvSpPr>
          <p:cNvPr id="7" name="object 2"/>
          <p:cNvSpPr txBox="1">
            <a:spLocks/>
          </p:cNvSpPr>
          <p:nvPr/>
        </p:nvSpPr>
        <p:spPr>
          <a:xfrm>
            <a:off x="2308379" y="1747342"/>
            <a:ext cx="7391400" cy="25500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indent="12700" algn="ctr">
              <a:spcBef>
                <a:spcPts val="105"/>
              </a:spcBef>
            </a:pPr>
            <a:r>
              <a:rPr lang="ru-RU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Финансовая</a:t>
            </a:r>
            <a:r>
              <a:rPr lang="ru-RU" sz="4800" b="1" kern="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b="1" kern="0" spc="-1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поддержка </a:t>
            </a:r>
            <a:r>
              <a:rPr lang="ru-RU" sz="4800" b="1" kern="0" spc="-15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субъектов </a:t>
            </a:r>
            <a:r>
              <a:rPr lang="ru-RU" sz="4800" b="1" kern="0" spc="-15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МСП</a:t>
            </a:r>
          </a:p>
          <a:p>
            <a:pPr marR="5080" indent="12700" algn="ctr">
              <a:spcBef>
                <a:spcPts val="105"/>
              </a:spcBef>
            </a:pPr>
            <a:r>
              <a:rPr lang="ru-RU" sz="4800" b="1" i="1" u="sng" kern="0" spc="-15" dirty="0">
                <a:solidFill>
                  <a:srgbClr val="0000FF"/>
                </a:solidFill>
              </a:rPr>
              <a:t>ф</a:t>
            </a:r>
            <a:r>
              <a:rPr lang="ru-RU" sz="4800" b="1" i="1" u="sng" kern="0" spc="-15" dirty="0" smtClean="0">
                <a:solidFill>
                  <a:srgbClr val="0000FF"/>
                </a:solidFill>
              </a:rPr>
              <a:t>едеральный уровень</a:t>
            </a:r>
            <a:r>
              <a:rPr lang="ru-RU" sz="4800" b="1" kern="0" spc="-15" dirty="0" smtClean="0">
                <a:solidFill>
                  <a:srgbClr val="0000FF"/>
                </a:solidFill>
              </a:rPr>
              <a:t/>
            </a:r>
            <a:br>
              <a:rPr lang="ru-RU" sz="4800" b="1" kern="0" spc="-15" dirty="0" smtClean="0">
                <a:solidFill>
                  <a:srgbClr val="0000FF"/>
                </a:solidFill>
              </a:rPr>
            </a:br>
            <a:r>
              <a:rPr lang="ru-RU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состоянию на 23 марта 2022 года</a:t>
            </a:r>
            <a:endParaRPr lang="ru-RU" sz="1050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5486780" y="5918098"/>
            <a:ext cx="90296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5" dirty="0">
                <a:latin typeface="Segoe UI"/>
                <a:cs typeface="Segoe UI"/>
              </a:rPr>
              <a:t>202</a:t>
            </a:r>
            <a:r>
              <a:rPr sz="2500" spc="-5" dirty="0">
                <a:latin typeface="Segoe UI"/>
                <a:cs typeface="Segoe UI"/>
              </a:rPr>
              <a:t>2</a:t>
            </a:r>
            <a:r>
              <a:rPr sz="2500" spc="-185" dirty="0">
                <a:latin typeface="Segoe UI"/>
                <a:cs typeface="Segoe UI"/>
              </a:rPr>
              <a:t> </a:t>
            </a:r>
            <a:r>
              <a:rPr sz="2500" spc="-95" dirty="0">
                <a:latin typeface="Segoe UI"/>
                <a:cs typeface="Segoe UI"/>
              </a:rPr>
              <a:t>г.</a:t>
            </a:r>
            <a:endParaRPr sz="25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67389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250360"/>
            <a:ext cx="11296650" cy="4345940"/>
            <a:chOff x="809244" y="1783041"/>
            <a:chExt cx="11296650" cy="434594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9244" y="1783041"/>
              <a:ext cx="11296650" cy="43459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2811" y="2226564"/>
              <a:ext cx="9791700" cy="258271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371600" y="1532814"/>
            <a:ext cx="847026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7125" marR="5080" indent="-1114425">
              <a:lnSpc>
                <a:spcPct val="100000"/>
              </a:lnSpc>
              <a:spcBef>
                <a:spcPts val="100"/>
              </a:spcBef>
            </a:pPr>
            <a:r>
              <a:rPr lang="ru-RU" sz="44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Segoe UI"/>
              </a:rPr>
              <a:t>1</a:t>
            </a:r>
            <a:r>
              <a:rPr sz="44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Segoe UI"/>
              </a:rPr>
              <a:t>.</a:t>
            </a:r>
            <a:r>
              <a:rPr sz="44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Segoe UI"/>
              </a:rPr>
              <a:t> </a:t>
            </a:r>
            <a:r>
              <a:rPr lang="ru-RU" sz="44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/>
                <a:cs typeface="Segoe UI"/>
              </a:rPr>
              <a:t>Кредитные каникулы</a:t>
            </a:r>
            <a:endParaRPr sz="4400" dirty="0">
              <a:solidFill>
                <a:schemeClr val="tx1">
                  <a:lumMod val="95000"/>
                  <a:lumOff val="5000"/>
                </a:schemeClr>
              </a:solidFill>
              <a:latin typeface="Segoe UI"/>
              <a:cs typeface="Segoe U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112" y="3505200"/>
            <a:ext cx="11596087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800" b="1" i="1" u="sng" spc="-5" dirty="0" smtClean="0">
                <a:cs typeface="Calibri"/>
              </a:rPr>
              <a:t>Федеральный закон РФ </a:t>
            </a:r>
            <a:r>
              <a:rPr lang="ru-RU" sz="2800" b="1" i="1" u="sng" dirty="0" smtClean="0">
                <a:cs typeface="Calibri"/>
              </a:rPr>
              <a:t>от 03.04.2020</a:t>
            </a:r>
            <a:r>
              <a:rPr lang="ru-RU" sz="2800" b="1" i="1" u="sng" spc="-20" dirty="0" smtClean="0">
                <a:cs typeface="Calibri"/>
              </a:rPr>
              <a:t> </a:t>
            </a:r>
            <a:r>
              <a:rPr lang="ru-RU" sz="2800" b="1" i="1" u="sng" dirty="0">
                <a:cs typeface="Calibri"/>
              </a:rPr>
              <a:t>N</a:t>
            </a:r>
            <a:r>
              <a:rPr lang="ru-RU" sz="2800" b="1" i="1" u="sng" spc="15" dirty="0">
                <a:cs typeface="Calibri"/>
              </a:rPr>
              <a:t> </a:t>
            </a:r>
            <a:r>
              <a:rPr lang="ru-RU" sz="2800" b="1" i="1" u="sng" dirty="0" smtClean="0">
                <a:cs typeface="Calibri"/>
              </a:rPr>
              <a:t>106-ФЗ</a:t>
            </a:r>
            <a:endParaRPr lang="ru-RU" sz="2800" b="1" u="sng" dirty="0">
              <a:cs typeface="Calibri"/>
            </a:endParaRPr>
          </a:p>
          <a:p>
            <a:r>
              <a:rPr lang="ru-RU" sz="1700" i="1" dirty="0" smtClean="0"/>
              <a:t>Для </a:t>
            </a:r>
            <a:r>
              <a:rPr lang="ru-RU" sz="1700" i="1" dirty="0"/>
              <a:t>заемщиков (организации, ИП, физ. лица), которые </a:t>
            </a:r>
            <a:r>
              <a:rPr lang="ru-RU" sz="1700" b="1" i="1" dirty="0"/>
              <a:t>заключили кредитный договор до 1 марта текущего года</a:t>
            </a:r>
            <a:r>
              <a:rPr lang="ru-RU" sz="1700" i="1" dirty="0"/>
              <a:t>. </a:t>
            </a:r>
          </a:p>
          <a:p>
            <a:r>
              <a:rPr lang="ru-RU" i="1" dirty="0"/>
              <a:t>Максимальный срок кредитных каникул – </a:t>
            </a:r>
            <a:r>
              <a:rPr lang="ru-RU" b="1" i="1" dirty="0"/>
              <a:t>6 месяцев</a:t>
            </a:r>
            <a:r>
              <a:rPr lang="ru-RU" i="1" dirty="0"/>
              <a:t>. </a:t>
            </a:r>
          </a:p>
          <a:p>
            <a:r>
              <a:rPr lang="ru-RU" sz="2400" b="1" i="1" dirty="0"/>
              <a:t>!</a:t>
            </a:r>
            <a:r>
              <a:rPr lang="ru-RU" sz="2400" i="1" dirty="0"/>
              <a:t> </a:t>
            </a:r>
            <a:r>
              <a:rPr lang="ru-RU" i="1" dirty="0"/>
              <a:t>Кредитные каникулы предоставляются </a:t>
            </a:r>
            <a:r>
              <a:rPr lang="ru-RU" b="1" i="1" dirty="0"/>
              <a:t>исключительно в заявительном порядке</a:t>
            </a:r>
            <a:r>
              <a:rPr lang="ru-RU" i="1" dirty="0"/>
              <a:t>: заемщик должен направить в банк соответствующее требование </a:t>
            </a:r>
            <a:r>
              <a:rPr lang="ru-RU" b="1" i="1" dirty="0"/>
              <a:t>до 30 сентября 2022 года</a:t>
            </a:r>
            <a:r>
              <a:rPr lang="ru-RU" i="1" dirty="0"/>
              <a:t>. Без предъявления такого требования льготный период заемщику предоставлен не будет. </a:t>
            </a:r>
          </a:p>
          <a:p>
            <a:r>
              <a:rPr lang="ru-RU" sz="2400" b="1" i="1" dirty="0"/>
              <a:t>!</a:t>
            </a:r>
            <a:r>
              <a:rPr lang="ru-RU" i="1" dirty="0"/>
              <a:t> Воспользоваться мерой смогут даже те заемщики, которые в «ковидный» период уже использовали подобное право</a:t>
            </a:r>
            <a:r>
              <a:rPr lang="ru-RU" sz="2000" i="1" dirty="0" smtClean="0">
                <a:cs typeface="Calibri"/>
              </a:rPr>
              <a:t>"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6786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648200" y="794563"/>
            <a:ext cx="70400" cy="5797548"/>
          </a:xfrm>
          <a:custGeom>
            <a:avLst/>
            <a:gdLst/>
            <a:ahLst/>
            <a:cxnLst/>
            <a:rect l="l" t="t" r="r" b="b"/>
            <a:pathLst>
              <a:path h="4932045">
                <a:moveTo>
                  <a:pt x="0" y="0"/>
                </a:moveTo>
                <a:lnTo>
                  <a:pt x="0" y="4931994"/>
                </a:lnTo>
              </a:path>
            </a:pathLst>
          </a:custGeom>
          <a:ln w="3175">
            <a:solidFill>
              <a:srgbClr val="1F38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953000" y="2092579"/>
            <a:ext cx="6856423" cy="443711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i="1" dirty="0" smtClean="0"/>
              <a:t> </a:t>
            </a:r>
            <a:r>
              <a:rPr lang="ru-RU" sz="1500" i="1" dirty="0"/>
              <a:t>сельское, лесное хозяйство, охота, рыболовство и рыбоводство,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обрабатывающие производства,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торговля оптовая и розничная, ремонт автотранспортных средств и мотоциклов,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транспортировка </a:t>
            </a:r>
            <a:r>
              <a:rPr lang="ru-RU" sz="1500" i="1" dirty="0"/>
              <a:t>и хранение,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образование,</a:t>
            </a:r>
            <a:endParaRPr lang="ru-RU" sz="1500" dirty="0"/>
          </a:p>
          <a:p>
            <a:r>
              <a:rPr lang="ru-RU" sz="1500" i="1" dirty="0" smtClean="0"/>
              <a:t>                                     </a:t>
            </a:r>
            <a:r>
              <a:rPr lang="ru-RU" sz="1500" i="1" u="sng" dirty="0" smtClean="0"/>
              <a:t>деятельность</a:t>
            </a:r>
            <a:r>
              <a:rPr lang="ru-RU" sz="1500" i="1" u="sng" dirty="0"/>
              <a:t>:</a:t>
            </a:r>
            <a:endParaRPr lang="ru-RU" sz="1500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гостиниц и предприятий общественного питания,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в области информации и связи,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по операциям с недвижимым имуществом,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профессиональная, научная и техническая,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административная и сопутствующие доп. услуги,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в </a:t>
            </a:r>
            <a:r>
              <a:rPr lang="ru-RU" sz="1500" i="1" dirty="0"/>
              <a:t>области здравоохранения и соц. услуг,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в области культуры, спорта, организации досуга и развлечений, </a:t>
            </a: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i="1" dirty="0" smtClean="0"/>
              <a:t> </a:t>
            </a:r>
            <a:r>
              <a:rPr lang="ru-RU" sz="1500" i="1" dirty="0"/>
              <a:t>предоставление прочих видов услуг (ремонт компьютеров, бытовой техники; хим. чистка; парикмахерские; деятельность спортивно-оздоровительная).</a:t>
            </a:r>
            <a:endParaRPr lang="ru-RU" sz="1500" dirty="0"/>
          </a:p>
          <a:p>
            <a:r>
              <a:rPr lang="ru-RU" sz="1500" i="1" dirty="0"/>
              <a:t> </a:t>
            </a:r>
            <a:endParaRPr lang="ru-RU" sz="1500" dirty="0"/>
          </a:p>
          <a:p>
            <a:pPr marL="297180" indent="-285115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3000" y="717363"/>
            <a:ext cx="7108550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/>
              <a:t>Организации и ИП</a:t>
            </a:r>
            <a:r>
              <a:rPr lang="ru-RU" dirty="0"/>
              <a:t>, относящиеся к субъектам МСП и </a:t>
            </a:r>
            <a:r>
              <a:rPr lang="ru-RU" b="1" dirty="0"/>
              <a:t>осуществляющие деятельность в отраслях экономики</a:t>
            </a:r>
            <a:r>
              <a:rPr lang="ru-RU" dirty="0"/>
              <a:t>, определенных </a:t>
            </a:r>
            <a:r>
              <a:rPr lang="ru-RU" sz="1600" i="1" u="sng" dirty="0"/>
              <a:t>ч. 1 ст. 7 Федерального закона от 03.04.2020 № 106-ФЗ</a:t>
            </a:r>
            <a:r>
              <a:rPr lang="ru-RU" dirty="0"/>
              <a:t>;</a:t>
            </a:r>
            <a:r>
              <a:rPr lang="ru-RU" i="1" dirty="0"/>
              <a:t> </a:t>
            </a:r>
            <a:r>
              <a:rPr lang="ru-RU" dirty="0"/>
              <a:t>согласно перечня </a:t>
            </a:r>
            <a:r>
              <a:rPr lang="ru-RU" dirty="0" smtClean="0"/>
              <a:t>(</a:t>
            </a:r>
            <a:r>
              <a:rPr lang="ru-RU" sz="1600" i="1" u="sng" dirty="0" smtClean="0"/>
              <a:t>Постановление </a:t>
            </a:r>
            <a:r>
              <a:rPr lang="ru-RU" sz="1600" i="1" u="sng" dirty="0"/>
              <a:t>Правительства РФ от 10.03.2022 № 337</a:t>
            </a:r>
            <a:r>
              <a:rPr lang="ru-RU" i="1" dirty="0"/>
              <a:t>)</a:t>
            </a:r>
            <a:r>
              <a:rPr lang="ru-RU" dirty="0"/>
              <a:t>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638026" y="6556044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5970" y="177630"/>
            <a:ext cx="11362056" cy="527685"/>
            <a:chOff x="281940" y="141731"/>
            <a:chExt cx="7772400" cy="527685"/>
          </a:xfrm>
        </p:grpSpPr>
        <p:sp>
          <p:nvSpPr>
            <p:cNvPr id="22" name="object 22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7674356" y="0"/>
                  </a:moveTo>
                  <a:lnTo>
                    <a:pt x="85852" y="0"/>
                  </a:lnTo>
                  <a:lnTo>
                    <a:pt x="52436" y="6752"/>
                  </a:lnTo>
                  <a:lnTo>
                    <a:pt x="25147" y="25161"/>
                  </a:lnTo>
                  <a:lnTo>
                    <a:pt x="6747" y="52452"/>
                  </a:lnTo>
                  <a:lnTo>
                    <a:pt x="0" y="85851"/>
                  </a:lnTo>
                  <a:lnTo>
                    <a:pt x="0" y="429260"/>
                  </a:lnTo>
                  <a:lnTo>
                    <a:pt x="6747" y="462659"/>
                  </a:lnTo>
                  <a:lnTo>
                    <a:pt x="25147" y="489950"/>
                  </a:lnTo>
                  <a:lnTo>
                    <a:pt x="52436" y="508359"/>
                  </a:lnTo>
                  <a:lnTo>
                    <a:pt x="85852" y="515112"/>
                  </a:lnTo>
                  <a:lnTo>
                    <a:pt x="7674356" y="515112"/>
                  </a:lnTo>
                  <a:lnTo>
                    <a:pt x="7707755" y="508359"/>
                  </a:lnTo>
                  <a:lnTo>
                    <a:pt x="7735046" y="489950"/>
                  </a:lnTo>
                  <a:lnTo>
                    <a:pt x="7753455" y="462659"/>
                  </a:lnTo>
                  <a:lnTo>
                    <a:pt x="7760208" y="429260"/>
                  </a:lnTo>
                  <a:lnTo>
                    <a:pt x="7760208" y="85851"/>
                  </a:lnTo>
                  <a:lnTo>
                    <a:pt x="7753455" y="52452"/>
                  </a:lnTo>
                  <a:lnTo>
                    <a:pt x="7735046" y="25161"/>
                  </a:lnTo>
                  <a:lnTo>
                    <a:pt x="7707755" y="6752"/>
                  </a:lnTo>
                  <a:lnTo>
                    <a:pt x="7674356" y="0"/>
                  </a:lnTo>
                  <a:close/>
                </a:path>
              </a:pathLst>
            </a:custGeom>
            <a:solidFill>
              <a:srgbClr val="FCEB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0" y="85851"/>
                  </a:moveTo>
                  <a:lnTo>
                    <a:pt x="6747" y="52452"/>
                  </a:lnTo>
                  <a:lnTo>
                    <a:pt x="25147" y="25161"/>
                  </a:lnTo>
                  <a:lnTo>
                    <a:pt x="52436" y="6752"/>
                  </a:lnTo>
                  <a:lnTo>
                    <a:pt x="85852" y="0"/>
                  </a:lnTo>
                  <a:lnTo>
                    <a:pt x="7674356" y="0"/>
                  </a:lnTo>
                  <a:lnTo>
                    <a:pt x="7707755" y="6752"/>
                  </a:lnTo>
                  <a:lnTo>
                    <a:pt x="7735046" y="25161"/>
                  </a:lnTo>
                  <a:lnTo>
                    <a:pt x="7753455" y="52452"/>
                  </a:lnTo>
                  <a:lnTo>
                    <a:pt x="7760208" y="85851"/>
                  </a:lnTo>
                  <a:lnTo>
                    <a:pt x="7760208" y="429260"/>
                  </a:lnTo>
                  <a:lnTo>
                    <a:pt x="7753455" y="462659"/>
                  </a:lnTo>
                  <a:lnTo>
                    <a:pt x="7735046" y="489950"/>
                  </a:lnTo>
                  <a:lnTo>
                    <a:pt x="7707755" y="508359"/>
                  </a:lnTo>
                  <a:lnTo>
                    <a:pt x="7674356" y="515112"/>
                  </a:lnTo>
                  <a:lnTo>
                    <a:pt x="85852" y="515112"/>
                  </a:lnTo>
                  <a:lnTo>
                    <a:pt x="52436" y="508359"/>
                  </a:lnTo>
                  <a:lnTo>
                    <a:pt x="25147" y="489950"/>
                  </a:lnTo>
                  <a:lnTo>
                    <a:pt x="6747" y="462659"/>
                  </a:lnTo>
                  <a:lnTo>
                    <a:pt x="0" y="429260"/>
                  </a:lnTo>
                  <a:lnTo>
                    <a:pt x="0" y="85851"/>
                  </a:lnTo>
                  <a:close/>
                </a:path>
              </a:pathLst>
            </a:custGeom>
            <a:ln w="12192">
              <a:solidFill>
                <a:srgbClr val="FCEBD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33703" y="297645"/>
            <a:ext cx="10428021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b="1" spc="-100" dirty="0" smtClean="0">
                <a:solidFill>
                  <a:srgbClr val="0000FF"/>
                </a:solidFill>
              </a:rPr>
              <a:t>Условия предоставления кредитных каникул</a:t>
            </a:r>
            <a:endParaRPr b="1" dirty="0">
              <a:solidFill>
                <a:srgbClr val="0000FF"/>
              </a:solidFill>
            </a:endParaRPr>
          </a:p>
        </p:txBody>
      </p:sp>
      <p:sp>
        <p:nvSpPr>
          <p:cNvPr id="18" name="object 7"/>
          <p:cNvSpPr txBox="1"/>
          <p:nvPr/>
        </p:nvSpPr>
        <p:spPr>
          <a:xfrm>
            <a:off x="269600" y="794563"/>
            <a:ext cx="4261400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dirty="0" smtClean="0"/>
              <a:t>1. </a:t>
            </a:r>
            <a:r>
              <a:rPr lang="ru-RU" b="1" dirty="0" smtClean="0"/>
              <a:t>ИП </a:t>
            </a:r>
            <a:r>
              <a:rPr lang="ru-RU" b="1" dirty="0"/>
              <a:t>и физ. лица</a:t>
            </a:r>
            <a:r>
              <a:rPr lang="ru-RU" dirty="0"/>
              <a:t>, чьи доходы за месяц, предшествующий месяцу обращения за предоставлением каникул, были снижены более чем на 30% по сравнению со среднемесячным доходом за 2021 год </a:t>
            </a:r>
            <a:endParaRPr lang="ru-RU" dirty="0" smtClean="0"/>
          </a:p>
          <a:p>
            <a:pPr marL="12700">
              <a:spcBef>
                <a:spcPts val="100"/>
              </a:spcBef>
            </a:pPr>
            <a:r>
              <a:rPr lang="ru-RU" i="1" dirty="0" smtClean="0"/>
              <a:t>(</a:t>
            </a:r>
            <a:r>
              <a:rPr lang="ru-RU" i="1" dirty="0"/>
              <a:t>п. 2 ч. 1 ст. 6 Федерального закона от 03.04.2020 № 106-ФЗ).</a:t>
            </a:r>
            <a:endParaRPr lang="ru-RU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1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304800"/>
            <a:ext cx="11268455" cy="4302506"/>
            <a:chOff x="923544" y="1667217"/>
            <a:chExt cx="11268455" cy="4302506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544" y="1667217"/>
              <a:ext cx="11268455" cy="430250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7111" y="2110739"/>
              <a:ext cx="9791700" cy="272796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828801" y="1367764"/>
            <a:ext cx="819086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>
                <a:latin typeface="Segoe UI"/>
                <a:cs typeface="Segoe UI"/>
              </a:rPr>
              <a:t>2</a:t>
            </a:r>
            <a:r>
              <a:rPr sz="2400" b="1" spc="-5" dirty="0" smtClean="0">
                <a:latin typeface="Segoe UI"/>
                <a:cs typeface="Segoe UI"/>
              </a:rPr>
              <a:t>.</a:t>
            </a:r>
            <a:r>
              <a:rPr sz="2400" b="1" spc="-15" dirty="0" smtClean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Программа</a:t>
            </a:r>
            <a:r>
              <a:rPr sz="2400" b="1" spc="-15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Segoe UI"/>
                <a:cs typeface="Segoe UI"/>
              </a:rPr>
              <a:t>субсидирования</a:t>
            </a:r>
            <a:r>
              <a:rPr sz="2400" b="1" spc="-30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Segoe UI"/>
                <a:cs typeface="Segoe UI"/>
              </a:rPr>
              <a:t>процентной</a:t>
            </a:r>
            <a:r>
              <a:rPr sz="2400" b="1" spc="-25" dirty="0">
                <a:latin typeface="Segoe UI"/>
                <a:cs typeface="Segoe UI"/>
              </a:rPr>
              <a:t> </a:t>
            </a:r>
            <a:r>
              <a:rPr sz="2400" b="1" dirty="0">
                <a:latin typeface="Segoe UI"/>
                <a:cs typeface="Segoe UI"/>
              </a:rPr>
              <a:t>ставки,</a:t>
            </a:r>
            <a:endParaRPr sz="2400" dirty="0">
              <a:latin typeface="Segoe UI"/>
              <a:cs typeface="Segoe UI"/>
            </a:endParaRPr>
          </a:p>
          <a:p>
            <a:pPr marR="6350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Segoe UI"/>
                <a:cs typeface="Segoe UI"/>
              </a:rPr>
              <a:t>реализуемая </a:t>
            </a:r>
            <a:r>
              <a:rPr sz="2400" b="1" spc="-10" dirty="0">
                <a:latin typeface="Segoe UI"/>
                <a:cs typeface="Segoe UI"/>
              </a:rPr>
              <a:t>Минэкономразвития </a:t>
            </a:r>
            <a:r>
              <a:rPr sz="2400" b="1" dirty="0">
                <a:latin typeface="Segoe UI"/>
                <a:cs typeface="Segoe UI"/>
              </a:rPr>
              <a:t>при </a:t>
            </a:r>
            <a:r>
              <a:rPr sz="2400" b="1" spc="-5" dirty="0" err="1">
                <a:latin typeface="Segoe UI"/>
                <a:cs typeface="Segoe UI"/>
              </a:rPr>
              <a:t>участии</a:t>
            </a:r>
            <a:r>
              <a:rPr sz="2400" b="1" spc="-5" dirty="0">
                <a:latin typeface="Segoe UI"/>
                <a:cs typeface="Segoe UI"/>
              </a:rPr>
              <a:t> </a:t>
            </a:r>
            <a:r>
              <a:rPr sz="2400" b="1" dirty="0">
                <a:latin typeface="Segoe UI"/>
                <a:cs typeface="Segoe UI"/>
              </a:rPr>
              <a:t> </a:t>
            </a:r>
            <a:endParaRPr lang="ru-RU" sz="2400" b="1" dirty="0" smtClean="0">
              <a:latin typeface="Segoe UI"/>
              <a:cs typeface="Segoe UI"/>
            </a:endParaRPr>
          </a:p>
          <a:p>
            <a:pPr marR="6350" algn="ctr">
              <a:lnSpc>
                <a:spcPct val="100000"/>
              </a:lnSpc>
              <a:spcBef>
                <a:spcPts val="5"/>
              </a:spcBef>
            </a:pPr>
            <a:r>
              <a:rPr sz="2400" b="1" spc="-10" dirty="0" smtClean="0">
                <a:latin typeface="Segoe UI"/>
                <a:cs typeface="Segoe UI"/>
              </a:rPr>
              <a:t>АО</a:t>
            </a:r>
            <a:r>
              <a:rPr sz="2400" b="1" spc="-20" dirty="0" smtClean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«Корпорация</a:t>
            </a:r>
            <a:r>
              <a:rPr sz="2400" b="1" spc="-20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Segoe UI"/>
                <a:cs typeface="Segoe UI"/>
              </a:rPr>
              <a:t>«МСП»,</a:t>
            </a:r>
            <a:r>
              <a:rPr sz="2400" b="1" spc="-10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Segoe UI"/>
                <a:cs typeface="Segoe UI"/>
              </a:rPr>
              <a:t>выполняющего</a:t>
            </a:r>
            <a:r>
              <a:rPr sz="2400" b="1" spc="-20" dirty="0">
                <a:latin typeface="Segoe UI"/>
                <a:cs typeface="Segoe UI"/>
              </a:rPr>
              <a:t> </a:t>
            </a:r>
            <a:r>
              <a:rPr sz="2400" b="1" spc="-5" dirty="0">
                <a:latin typeface="Segoe UI"/>
                <a:cs typeface="Segoe UI"/>
              </a:rPr>
              <a:t>функции</a:t>
            </a:r>
            <a:endParaRPr sz="2400" dirty="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Segoe UI"/>
                <a:cs typeface="Segoe UI"/>
              </a:rPr>
              <a:t>оператора</a:t>
            </a:r>
            <a:endParaRPr sz="2400" dirty="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114800"/>
            <a:ext cx="11678319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i="1" u="sng" spc="-5" dirty="0">
                <a:latin typeface="Calibri"/>
                <a:cs typeface="Calibri"/>
              </a:rPr>
              <a:t>Постановление</a:t>
            </a:r>
            <a:r>
              <a:rPr sz="2400" b="1" i="1" u="sng" spc="-10" dirty="0">
                <a:latin typeface="Calibri"/>
                <a:cs typeface="Calibri"/>
              </a:rPr>
              <a:t> </a:t>
            </a:r>
            <a:r>
              <a:rPr sz="2400" b="1" i="1" u="sng" spc="-5" dirty="0">
                <a:latin typeface="Calibri"/>
                <a:cs typeface="Calibri"/>
              </a:rPr>
              <a:t>Правительства</a:t>
            </a:r>
            <a:r>
              <a:rPr sz="2400" b="1" i="1" u="sng" spc="-15" dirty="0">
                <a:latin typeface="Calibri"/>
                <a:cs typeface="Calibri"/>
              </a:rPr>
              <a:t> </a:t>
            </a:r>
            <a:r>
              <a:rPr sz="2400" b="1" i="1" u="sng" dirty="0">
                <a:latin typeface="Calibri"/>
                <a:cs typeface="Calibri"/>
              </a:rPr>
              <a:t>РФ</a:t>
            </a:r>
            <a:r>
              <a:rPr sz="2400" b="1" i="1" u="sng" spc="-20" dirty="0">
                <a:latin typeface="Calibri"/>
                <a:cs typeface="Calibri"/>
              </a:rPr>
              <a:t> </a:t>
            </a:r>
            <a:r>
              <a:rPr sz="2400" b="1" i="1" u="sng" dirty="0">
                <a:latin typeface="Calibri"/>
                <a:cs typeface="Calibri"/>
              </a:rPr>
              <a:t>от 30.12.2018</a:t>
            </a:r>
            <a:r>
              <a:rPr sz="2400" b="1" i="1" u="sng" spc="-20" dirty="0">
                <a:latin typeface="Calibri"/>
                <a:cs typeface="Calibri"/>
              </a:rPr>
              <a:t> </a:t>
            </a:r>
            <a:r>
              <a:rPr sz="2400" b="1" i="1" u="sng" dirty="0">
                <a:latin typeface="Calibri"/>
                <a:cs typeface="Calibri"/>
              </a:rPr>
              <a:t>N</a:t>
            </a:r>
            <a:r>
              <a:rPr sz="2400" b="1" i="1" u="sng" spc="15" dirty="0">
                <a:latin typeface="Calibri"/>
                <a:cs typeface="Calibri"/>
              </a:rPr>
              <a:t> </a:t>
            </a:r>
            <a:r>
              <a:rPr sz="2400" b="1" i="1" u="sng" dirty="0" smtClean="0">
                <a:latin typeface="Calibri"/>
                <a:cs typeface="Calibri"/>
              </a:rPr>
              <a:t>1764</a:t>
            </a:r>
            <a:r>
              <a:rPr lang="ru-RU" sz="2400" b="1" i="1" u="sng" dirty="0" smtClean="0">
                <a:latin typeface="Calibri"/>
                <a:cs typeface="Calibri"/>
              </a:rPr>
              <a:t> (ред. от 28.12.2021)</a:t>
            </a:r>
            <a:endParaRPr sz="2400" b="1" u="sng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i="1" dirty="0">
                <a:latin typeface="Calibri"/>
                <a:cs typeface="Calibri"/>
              </a:rPr>
              <a:t>"Об </a:t>
            </a:r>
            <a:r>
              <a:rPr i="1" spc="-5" dirty="0">
                <a:latin typeface="Calibri"/>
                <a:cs typeface="Calibri"/>
              </a:rPr>
              <a:t>утверждении Правил </a:t>
            </a:r>
            <a:r>
              <a:rPr i="1" dirty="0">
                <a:latin typeface="Calibri"/>
                <a:cs typeface="Calibri"/>
              </a:rPr>
              <a:t>предоставления </a:t>
            </a:r>
            <a:r>
              <a:rPr i="1" spc="-5" dirty="0">
                <a:latin typeface="Calibri"/>
                <a:cs typeface="Calibri"/>
              </a:rPr>
              <a:t>субсидий </a:t>
            </a:r>
            <a:r>
              <a:rPr i="1" dirty="0">
                <a:latin typeface="Calibri"/>
                <a:cs typeface="Calibri"/>
              </a:rPr>
              <a:t>из </a:t>
            </a:r>
            <a:r>
              <a:rPr i="1" spc="-5" dirty="0">
                <a:latin typeface="Calibri"/>
                <a:cs typeface="Calibri"/>
              </a:rPr>
              <a:t>федерального бюджета российским </a:t>
            </a:r>
            <a:r>
              <a:rPr i="1" dirty="0">
                <a:latin typeface="Calibri"/>
                <a:cs typeface="Calibri"/>
              </a:rPr>
              <a:t>кредитным </a:t>
            </a:r>
            <a:r>
              <a:rPr i="1" spc="-5" dirty="0">
                <a:latin typeface="Calibri"/>
                <a:cs typeface="Calibri"/>
              </a:rPr>
              <a:t>организациям </a:t>
            </a:r>
            <a:r>
              <a:rPr i="1" dirty="0">
                <a:latin typeface="Calibri"/>
                <a:cs typeface="Calibri"/>
              </a:rPr>
              <a:t>и </a:t>
            </a:r>
            <a:r>
              <a:rPr i="1" spc="-5" dirty="0">
                <a:latin typeface="Calibri"/>
                <a:cs typeface="Calibri"/>
              </a:rPr>
              <a:t>специализированным финансовым обществам на </a:t>
            </a:r>
            <a:r>
              <a:rPr i="1" dirty="0">
                <a:latin typeface="Calibri"/>
                <a:cs typeface="Calibri"/>
              </a:rPr>
              <a:t> возмещение </a:t>
            </a:r>
            <a:r>
              <a:rPr i="1" spc="-5" dirty="0">
                <a:latin typeface="Calibri"/>
                <a:cs typeface="Calibri"/>
              </a:rPr>
              <a:t>недополученных ими доходов </a:t>
            </a:r>
            <a:r>
              <a:rPr i="1" dirty="0">
                <a:latin typeface="Calibri"/>
                <a:cs typeface="Calibri"/>
              </a:rPr>
              <a:t>по кредитам, </a:t>
            </a:r>
            <a:r>
              <a:rPr i="1" spc="-5" dirty="0">
                <a:latin typeface="Calibri"/>
                <a:cs typeface="Calibri"/>
              </a:rPr>
              <a:t>выданным </a:t>
            </a:r>
            <a:r>
              <a:rPr i="1" dirty="0">
                <a:latin typeface="Calibri"/>
                <a:cs typeface="Calibri"/>
              </a:rPr>
              <a:t>в 2019 - 2024 </a:t>
            </a:r>
            <a:r>
              <a:rPr i="1" spc="-5" dirty="0">
                <a:latin typeface="Calibri"/>
                <a:cs typeface="Calibri"/>
              </a:rPr>
              <a:t>годах </a:t>
            </a:r>
            <a:r>
              <a:rPr i="1" dirty="0">
                <a:latin typeface="Calibri"/>
                <a:cs typeface="Calibri"/>
              </a:rPr>
              <a:t>субъектам </a:t>
            </a:r>
            <a:r>
              <a:rPr i="1" spc="-5" dirty="0">
                <a:latin typeface="Calibri"/>
                <a:cs typeface="Calibri"/>
              </a:rPr>
              <a:t>малого </a:t>
            </a:r>
            <a:r>
              <a:rPr i="1" dirty="0">
                <a:latin typeface="Calibri"/>
                <a:cs typeface="Calibri"/>
              </a:rPr>
              <a:t>и </a:t>
            </a:r>
            <a:r>
              <a:rPr i="1" spc="-5" dirty="0">
                <a:latin typeface="Calibri"/>
                <a:cs typeface="Calibri"/>
              </a:rPr>
              <a:t>среднего предпринимательства, </a:t>
            </a:r>
            <a:r>
              <a:rPr i="1" dirty="0">
                <a:latin typeface="Calibri"/>
                <a:cs typeface="Calibri"/>
              </a:rPr>
              <a:t>а также физическим </a:t>
            </a:r>
            <a:r>
              <a:rPr i="1" spc="-5" dirty="0">
                <a:latin typeface="Calibri"/>
                <a:cs typeface="Calibri"/>
              </a:rPr>
              <a:t>лицам, 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применяющим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специальный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налоговый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режим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"Налог на профессиональный</a:t>
            </a:r>
            <a:r>
              <a:rPr i="1" spc="-2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доход",</a:t>
            </a:r>
            <a:r>
              <a:rPr i="1" spc="-2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по льготной</a:t>
            </a:r>
            <a:r>
              <a:rPr i="1" spc="-2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ставке"</a:t>
            </a: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259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346" y="1812480"/>
            <a:ext cx="411162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Микропредприятия</a:t>
            </a:r>
            <a:r>
              <a:rPr sz="13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500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тыс.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200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Малые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предприятия</a:t>
            </a:r>
            <a:r>
              <a:rPr sz="13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 500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Средние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предприятия</a:t>
            </a:r>
            <a:r>
              <a:rPr sz="13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млрд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46" y="1264683"/>
            <a:ext cx="4330076" cy="256480"/>
          </a:xfrm>
          <a:prstGeom prst="rect">
            <a:avLst/>
          </a:prstGeom>
          <a:solidFill>
            <a:srgbClr val="1F3863"/>
          </a:solidFill>
          <a:ln w="12192">
            <a:solidFill>
              <a:srgbClr val="333E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20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Инвестиционный</a:t>
            </a:r>
            <a:r>
              <a:rPr sz="14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кредит</a:t>
            </a:r>
            <a:r>
              <a:rPr lang="ru-RU"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46" y="2503527"/>
            <a:ext cx="4320565" cy="272510"/>
          </a:xfrm>
          <a:prstGeom prst="rect">
            <a:avLst/>
          </a:prstGeom>
          <a:solidFill>
            <a:srgbClr val="1F3863"/>
          </a:solidFill>
          <a:ln w="12192">
            <a:solidFill>
              <a:srgbClr val="333E5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Кредит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пополнение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оборотных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средств</a:t>
            </a:r>
            <a:r>
              <a:rPr lang="ru-RU" sz="14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96200" y="1057588"/>
            <a:ext cx="0" cy="4932045"/>
          </a:xfrm>
          <a:custGeom>
            <a:avLst/>
            <a:gdLst/>
            <a:ahLst/>
            <a:cxnLst/>
            <a:rect l="l" t="t" r="r" b="b"/>
            <a:pathLst>
              <a:path h="4932045">
                <a:moveTo>
                  <a:pt x="0" y="0"/>
                </a:moveTo>
                <a:lnTo>
                  <a:pt x="0" y="4931994"/>
                </a:lnTo>
              </a:path>
            </a:pathLst>
          </a:custGeom>
          <a:ln w="3175">
            <a:solidFill>
              <a:srgbClr val="1F38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7855014" y="468979"/>
            <a:ext cx="4260785" cy="571823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Сельское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хозяйство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Строительство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Здравоохранение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Образование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Обрабатывающее</a:t>
            </a:r>
            <a:r>
              <a:rPr sz="1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производство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Услуги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в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сфере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туризма</a:t>
            </a:r>
            <a:r>
              <a:rPr sz="1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(внутреннего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въездного)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Деятельность</a:t>
            </a:r>
            <a:r>
              <a:rPr sz="1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в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области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культуры,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спорта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7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Деятельность</a:t>
            </a:r>
            <a:r>
              <a:rPr sz="1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профессиональная,</a:t>
            </a:r>
            <a:r>
              <a:rPr sz="12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научная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техническая.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Информация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связь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Транспортировка</a:t>
            </a:r>
            <a:r>
              <a:rPr sz="1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хранение</a:t>
            </a:r>
            <a:endParaRPr sz="1200" dirty="0">
              <a:latin typeface="Calibri"/>
              <a:cs typeface="Calibri"/>
            </a:endParaRPr>
          </a:p>
          <a:p>
            <a:pPr marL="297180" marR="760730" indent="-285115">
              <a:lnSpc>
                <a:spcPct val="118300"/>
              </a:lnSpc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Водоснабжение,</a:t>
            </a:r>
            <a:r>
              <a:rPr sz="12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водоотведение,</a:t>
            </a:r>
            <a:r>
              <a:rPr sz="1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организация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сбора,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обработки </a:t>
            </a:r>
            <a:r>
              <a:rPr sz="12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утилизации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отходов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Деятельность</a:t>
            </a:r>
            <a:r>
              <a:rPr sz="1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гостиниц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предприятий</a:t>
            </a:r>
            <a:r>
              <a:rPr sz="1200" spc="-1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общественного</a:t>
            </a:r>
            <a:r>
              <a:rPr sz="120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питания</a:t>
            </a:r>
            <a:r>
              <a:rPr sz="1200" spc="1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кроме</a:t>
            </a:r>
            <a:r>
              <a:rPr lang="ru-RU" sz="1200" dirty="0" smtClean="0">
                <a:latin typeface="Calibri"/>
                <a:cs typeface="Calibri"/>
              </a:rPr>
              <a:t> 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ресторанов</a:t>
            </a:r>
            <a:r>
              <a:rPr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6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Деятельность</a:t>
            </a:r>
            <a:r>
              <a:rPr sz="1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сфере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бытовых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услуг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4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Производство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распределение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электроэнергии,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газа 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воды</a:t>
            </a:r>
            <a:endParaRPr sz="1200" dirty="0">
              <a:latin typeface="Calibri"/>
              <a:cs typeface="Calibri"/>
            </a:endParaRPr>
          </a:p>
          <a:p>
            <a:pPr marL="297180" marR="5080" indent="-285115">
              <a:lnSpc>
                <a:spcPct val="118300"/>
              </a:lnSpc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Розничная/оптовая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торговля</a:t>
            </a:r>
            <a:r>
              <a:rPr sz="1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при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условии заключения</a:t>
            </a:r>
            <a:r>
              <a:rPr sz="1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кредитного договора </a:t>
            </a:r>
            <a:r>
              <a:rPr sz="12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(соглашения)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инвестиционные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цели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Розничная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торговля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территории</a:t>
            </a:r>
            <a:r>
              <a:rPr sz="1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моногородов</a:t>
            </a:r>
            <a:endParaRPr sz="1200" dirty="0">
              <a:latin typeface="Calibri"/>
              <a:cs typeface="Calibri"/>
            </a:endParaRPr>
          </a:p>
          <a:p>
            <a:pPr marL="297180" marR="1078230" indent="-285115">
              <a:lnSpc>
                <a:spcPct val="1184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Розничная/оптовая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торговля</a:t>
            </a:r>
            <a:r>
              <a:rPr sz="1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на </a:t>
            </a:r>
            <a:r>
              <a:rPr lang="ru-RU"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т</a:t>
            </a:r>
            <a:r>
              <a:rPr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ерриториях</a:t>
            </a:r>
            <a:r>
              <a:rPr sz="1200" spc="-2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ДФО,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Calibri"/>
                <a:cs typeface="Calibri"/>
              </a:rPr>
              <a:t>СКФО, 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Республики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Крым,</a:t>
            </a:r>
            <a:r>
              <a:rPr sz="1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города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Севастополя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Арктической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ru-RU" sz="1200" spc="10" dirty="0" smtClean="0">
                <a:solidFill>
                  <a:srgbClr val="404040"/>
                </a:solidFill>
                <a:latin typeface="Calibri"/>
                <a:cs typeface="Calibri"/>
              </a:rPr>
              <a:t>з</a:t>
            </a:r>
            <a:r>
              <a:rPr sz="1200" spc="-5" dirty="0" smtClean="0">
                <a:solidFill>
                  <a:srgbClr val="404040"/>
                </a:solidFill>
                <a:latin typeface="Calibri"/>
                <a:cs typeface="Calibri"/>
              </a:rPr>
              <a:t>оны</a:t>
            </a:r>
            <a:endParaRPr sz="1200" dirty="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250"/>
              </a:spcBef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Розничная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торговля,</a:t>
            </a:r>
            <a:r>
              <a:rPr sz="1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осуществляемая</a:t>
            </a:r>
            <a:r>
              <a:rPr sz="1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микропредприятиями</a:t>
            </a:r>
            <a:endParaRPr sz="1200" dirty="0">
              <a:latin typeface="Calibri"/>
              <a:cs typeface="Calibri"/>
            </a:endParaRPr>
          </a:p>
          <a:p>
            <a:pPr marL="297180" marR="99695" indent="-285115">
              <a:lnSpc>
                <a:spcPct val="118300"/>
              </a:lnSpc>
              <a:buClr>
                <a:srgbClr val="C00000"/>
              </a:buClr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Аренда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(сдача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внаем)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собственного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движимого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/недвижимого</a:t>
            </a:r>
            <a:r>
              <a:rPr sz="1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имущества </a:t>
            </a:r>
            <a:r>
              <a:rPr sz="1200" spc="-2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(кроме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земельных</a:t>
            </a:r>
            <a:r>
              <a:rPr sz="1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участков,</a:t>
            </a:r>
            <a:r>
              <a:rPr sz="12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жилых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домов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2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иных</a:t>
            </a:r>
            <a:r>
              <a:rPr sz="12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04040"/>
                </a:solidFill>
                <a:latin typeface="Calibri"/>
                <a:cs typeface="Calibri"/>
              </a:rPr>
              <a:t>жилых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 помещений)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5015" y="147827"/>
            <a:ext cx="2392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Приоритетные</a:t>
            </a:r>
            <a:r>
              <a:rPr sz="1800" b="1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libri"/>
                <a:cs typeface="Calibri"/>
              </a:rPr>
              <a:t>отрасли: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330" y="5530843"/>
            <a:ext cx="5520055" cy="338455"/>
          </a:xfrm>
          <a:prstGeom prst="rect">
            <a:avLst/>
          </a:prstGeom>
          <a:solidFill>
            <a:srgbClr val="1F3863"/>
          </a:solidFill>
          <a:ln w="12192">
            <a:solidFill>
              <a:srgbClr val="333E5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550545">
              <a:lnSpc>
                <a:spcPct val="100000"/>
              </a:lnSpc>
              <a:spcBef>
                <a:spcPts val="40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Кредит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развитие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предпринимательской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деятельности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329" y="5893502"/>
            <a:ext cx="552005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Размер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–до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10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рублей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Срок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 кредита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лет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10" dirty="0" smtClean="0">
                <a:solidFill>
                  <a:srgbClr val="404040"/>
                </a:solidFill>
                <a:latin typeface="Calibri"/>
                <a:cs typeface="Calibri"/>
              </a:rPr>
              <a:t>Заемщик</a:t>
            </a:r>
            <a:r>
              <a:rPr sz="1300" spc="2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микропредприятие,</a:t>
            </a:r>
            <a:r>
              <a:rPr sz="13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либо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физическое</a:t>
            </a:r>
            <a:r>
              <a:rPr sz="13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лицо,</a:t>
            </a:r>
            <a:r>
              <a:rPr sz="13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применяющее</a:t>
            </a:r>
            <a:endParaRPr sz="13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специальный</a:t>
            </a:r>
            <a:r>
              <a:rPr sz="13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налоговый</a:t>
            </a:r>
            <a:r>
              <a:rPr sz="13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режим</a:t>
            </a:r>
            <a:r>
              <a:rPr sz="13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«Налог</a:t>
            </a:r>
            <a:r>
              <a:rPr sz="13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r>
              <a:rPr sz="13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профессиональный</a:t>
            </a:r>
            <a:r>
              <a:rPr sz="13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404040"/>
                </a:solidFill>
                <a:latin typeface="Calibri"/>
                <a:cs typeface="Calibri"/>
              </a:rPr>
              <a:t>доход»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330" y="3477648"/>
            <a:ext cx="4323581" cy="260969"/>
          </a:xfrm>
          <a:prstGeom prst="rect">
            <a:avLst/>
          </a:prstGeom>
          <a:solidFill>
            <a:srgbClr val="1F3863"/>
          </a:solidFill>
          <a:ln w="12192">
            <a:solidFill>
              <a:srgbClr val="333E5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5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Кредит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рефинансирование</a:t>
            </a:r>
            <a:r>
              <a:rPr lang="ru-RU"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30" y="3811373"/>
            <a:ext cx="4330078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Кредиты, выданные в 2017 году субъектам МСП по льготной ставке.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Срок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13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более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срока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рефинансируемого</a:t>
            </a:r>
            <a:r>
              <a:rPr sz="13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 smtClean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r>
              <a:rPr lang="ru-RU" sz="1300" spc="-1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638026" y="6556044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346" y="663713"/>
            <a:ext cx="20688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Процентная</a:t>
            </a: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ставка</a:t>
            </a:r>
            <a:r>
              <a:rPr sz="16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конечных</a:t>
            </a:r>
            <a:r>
              <a:rPr sz="16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заемщиков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94667" y="683197"/>
            <a:ext cx="25228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не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более</a:t>
            </a:r>
            <a:r>
              <a:rPr sz="1600" b="1" spc="-4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размера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ключевой</a:t>
            </a:r>
            <a:r>
              <a:rPr sz="1600" b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ставки ЦБ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+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2,75%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6710" y="141770"/>
            <a:ext cx="7185660" cy="527685"/>
            <a:chOff x="281940" y="141731"/>
            <a:chExt cx="7772400" cy="527685"/>
          </a:xfrm>
        </p:grpSpPr>
        <p:sp>
          <p:nvSpPr>
            <p:cNvPr id="22" name="object 22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7674356" y="0"/>
                  </a:moveTo>
                  <a:lnTo>
                    <a:pt x="85852" y="0"/>
                  </a:lnTo>
                  <a:lnTo>
                    <a:pt x="52436" y="6752"/>
                  </a:lnTo>
                  <a:lnTo>
                    <a:pt x="25147" y="25161"/>
                  </a:lnTo>
                  <a:lnTo>
                    <a:pt x="6747" y="52452"/>
                  </a:lnTo>
                  <a:lnTo>
                    <a:pt x="0" y="85851"/>
                  </a:lnTo>
                  <a:lnTo>
                    <a:pt x="0" y="429260"/>
                  </a:lnTo>
                  <a:lnTo>
                    <a:pt x="6747" y="462659"/>
                  </a:lnTo>
                  <a:lnTo>
                    <a:pt x="25147" y="489950"/>
                  </a:lnTo>
                  <a:lnTo>
                    <a:pt x="52436" y="508359"/>
                  </a:lnTo>
                  <a:lnTo>
                    <a:pt x="85852" y="515112"/>
                  </a:lnTo>
                  <a:lnTo>
                    <a:pt x="7674356" y="515112"/>
                  </a:lnTo>
                  <a:lnTo>
                    <a:pt x="7707755" y="508359"/>
                  </a:lnTo>
                  <a:lnTo>
                    <a:pt x="7735046" y="489950"/>
                  </a:lnTo>
                  <a:lnTo>
                    <a:pt x="7753455" y="462659"/>
                  </a:lnTo>
                  <a:lnTo>
                    <a:pt x="7760208" y="429260"/>
                  </a:lnTo>
                  <a:lnTo>
                    <a:pt x="7760208" y="85851"/>
                  </a:lnTo>
                  <a:lnTo>
                    <a:pt x="7753455" y="52452"/>
                  </a:lnTo>
                  <a:lnTo>
                    <a:pt x="7735046" y="25161"/>
                  </a:lnTo>
                  <a:lnTo>
                    <a:pt x="7707755" y="6752"/>
                  </a:lnTo>
                  <a:lnTo>
                    <a:pt x="7674356" y="0"/>
                  </a:lnTo>
                  <a:close/>
                </a:path>
              </a:pathLst>
            </a:custGeom>
            <a:solidFill>
              <a:srgbClr val="FCEB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0" y="85851"/>
                  </a:moveTo>
                  <a:lnTo>
                    <a:pt x="6747" y="52452"/>
                  </a:lnTo>
                  <a:lnTo>
                    <a:pt x="25147" y="25161"/>
                  </a:lnTo>
                  <a:lnTo>
                    <a:pt x="52436" y="6752"/>
                  </a:lnTo>
                  <a:lnTo>
                    <a:pt x="85852" y="0"/>
                  </a:lnTo>
                  <a:lnTo>
                    <a:pt x="7674356" y="0"/>
                  </a:lnTo>
                  <a:lnTo>
                    <a:pt x="7707755" y="6752"/>
                  </a:lnTo>
                  <a:lnTo>
                    <a:pt x="7735046" y="25161"/>
                  </a:lnTo>
                  <a:lnTo>
                    <a:pt x="7753455" y="52452"/>
                  </a:lnTo>
                  <a:lnTo>
                    <a:pt x="7760208" y="85851"/>
                  </a:lnTo>
                  <a:lnTo>
                    <a:pt x="7760208" y="429260"/>
                  </a:lnTo>
                  <a:lnTo>
                    <a:pt x="7753455" y="462659"/>
                  </a:lnTo>
                  <a:lnTo>
                    <a:pt x="7735046" y="489950"/>
                  </a:lnTo>
                  <a:lnTo>
                    <a:pt x="7707755" y="508359"/>
                  </a:lnTo>
                  <a:lnTo>
                    <a:pt x="7674356" y="515112"/>
                  </a:lnTo>
                  <a:lnTo>
                    <a:pt x="85852" y="515112"/>
                  </a:lnTo>
                  <a:lnTo>
                    <a:pt x="52436" y="508359"/>
                  </a:lnTo>
                  <a:lnTo>
                    <a:pt x="25147" y="489950"/>
                  </a:lnTo>
                  <a:lnTo>
                    <a:pt x="6747" y="462659"/>
                  </a:lnTo>
                  <a:lnTo>
                    <a:pt x="0" y="429260"/>
                  </a:lnTo>
                  <a:lnTo>
                    <a:pt x="0" y="85851"/>
                  </a:lnTo>
                  <a:close/>
                </a:path>
              </a:pathLst>
            </a:custGeom>
            <a:ln w="12192">
              <a:solidFill>
                <a:srgbClr val="FCEBD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92379" y="249682"/>
            <a:ext cx="271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О</a:t>
            </a:r>
            <a:r>
              <a:rPr spc="-95" dirty="0"/>
              <a:t>бщ</a:t>
            </a:r>
            <a:r>
              <a:rPr spc="-100" dirty="0"/>
              <a:t>и</a:t>
            </a:r>
            <a:r>
              <a:rPr dirty="0"/>
              <a:t>е</a:t>
            </a:r>
            <a:r>
              <a:rPr spc="-225" dirty="0"/>
              <a:t> </a:t>
            </a:r>
            <a:r>
              <a:rPr spc="-95" dirty="0"/>
              <a:t>у</a:t>
            </a:r>
            <a:r>
              <a:rPr spc="-100" dirty="0"/>
              <a:t>сло</a:t>
            </a:r>
            <a:r>
              <a:rPr spc="-105" dirty="0"/>
              <a:t>в</a:t>
            </a:r>
            <a:r>
              <a:rPr spc="-100" dirty="0"/>
              <a:t>и</a:t>
            </a:r>
            <a:r>
              <a:rPr dirty="0"/>
              <a:t>я</a:t>
            </a:r>
            <a:r>
              <a:rPr spc="-225" dirty="0"/>
              <a:t> </a:t>
            </a:r>
            <a:r>
              <a:rPr spc="-100" dirty="0"/>
              <a:t>Про</a:t>
            </a:r>
            <a:r>
              <a:rPr spc="-105" dirty="0"/>
              <a:t>г</a:t>
            </a:r>
            <a:r>
              <a:rPr spc="-100" dirty="0"/>
              <a:t>р</a:t>
            </a:r>
            <a:r>
              <a:rPr spc="-105" dirty="0"/>
              <a:t>а</a:t>
            </a:r>
            <a:r>
              <a:rPr spc="-100" dirty="0"/>
              <a:t>мм</a:t>
            </a:r>
            <a:r>
              <a:rPr dirty="0"/>
              <a:t>ы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2346" y="1575608"/>
            <a:ext cx="12700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Размер</a:t>
            </a:r>
            <a:r>
              <a:rPr sz="1400" b="1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56123" y="1532203"/>
            <a:ext cx="85534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6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10</a:t>
            </a:r>
            <a:r>
              <a:rPr sz="16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лет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2346" y="2787643"/>
            <a:ext cx="12414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Раз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м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е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р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кр</a:t>
            </a:r>
            <a:r>
              <a:rPr sz="1400" b="1" spc="-20" dirty="0">
                <a:solidFill>
                  <a:srgbClr val="404040"/>
                </a:solidFill>
                <a:latin typeface="Calibri"/>
                <a:cs typeface="Calibri"/>
              </a:rPr>
              <a:t>е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дита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346" y="2993272"/>
            <a:ext cx="41116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Микропредприятия</a:t>
            </a:r>
            <a:r>
              <a:rPr sz="13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500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тыс.</a:t>
            </a:r>
            <a:r>
              <a:rPr sz="1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200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13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</a:t>
            </a:r>
            <a:endParaRPr sz="13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Малые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и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средние</a:t>
            </a:r>
            <a:r>
              <a:rPr sz="13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предприятия</a:t>
            </a:r>
            <a:r>
              <a:rPr sz="13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500</a:t>
            </a:r>
            <a:r>
              <a:rPr sz="13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13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404040"/>
                </a:solidFill>
                <a:latin typeface="Calibri"/>
                <a:cs typeface="Calibri"/>
              </a:rPr>
              <a:t>руб.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52948" y="2785896"/>
            <a:ext cx="8585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До</a:t>
            </a:r>
            <a:r>
              <a:rPr sz="16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sz="16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года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0" name="object 19"/>
          <p:cNvSpPr txBox="1"/>
          <p:nvPr/>
        </p:nvSpPr>
        <p:spPr>
          <a:xfrm>
            <a:off x="89330" y="4911762"/>
            <a:ext cx="20688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Процентная</a:t>
            </a: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ставка</a:t>
            </a:r>
            <a:r>
              <a:rPr sz="16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конечных</a:t>
            </a:r>
            <a:r>
              <a:rPr sz="16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заемщиков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1" name="object 20"/>
          <p:cNvSpPr txBox="1"/>
          <p:nvPr/>
        </p:nvSpPr>
        <p:spPr>
          <a:xfrm>
            <a:off x="2394175" y="4916817"/>
            <a:ext cx="25228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не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более</a:t>
            </a:r>
            <a:r>
              <a:rPr sz="1600" b="1" spc="-4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размера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ключевой</a:t>
            </a:r>
            <a:r>
              <a:rPr sz="1600" b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ставки ЦБ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+ </a:t>
            </a:r>
            <a:r>
              <a:rPr lang="ru-RU" sz="1600" b="1" spc="-10" dirty="0" smtClean="0">
                <a:solidFill>
                  <a:srgbClr val="1F3863"/>
                </a:solidFill>
                <a:latin typeface="Calibri"/>
                <a:cs typeface="Calibri"/>
              </a:rPr>
              <a:t>3,5</a:t>
            </a:r>
            <a:r>
              <a:rPr sz="1600" b="1" spc="-10" dirty="0" smtClean="0">
                <a:solidFill>
                  <a:srgbClr val="1F3863"/>
                </a:solidFill>
                <a:latin typeface="Calibri"/>
                <a:cs typeface="Calibri"/>
              </a:rPr>
              <a:t>%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2" name="object 3"/>
          <p:cNvSpPr txBox="1"/>
          <p:nvPr/>
        </p:nvSpPr>
        <p:spPr>
          <a:xfrm>
            <a:off x="4645635" y="1616002"/>
            <a:ext cx="2892894" cy="256480"/>
          </a:xfrm>
          <a:prstGeom prst="rect">
            <a:avLst/>
          </a:prstGeom>
          <a:solidFill>
            <a:srgbClr val="1F3863"/>
          </a:solidFill>
          <a:ln w="12192">
            <a:solidFill>
              <a:srgbClr val="333E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20"/>
              </a:spcBef>
            </a:pPr>
            <a:r>
              <a:rPr lang="ru-RU" sz="1400" b="1" dirty="0" smtClean="0">
                <a:solidFill>
                  <a:srgbClr val="FFFFFF"/>
                </a:solidFill>
                <a:latin typeface="Calibri"/>
                <a:cs typeface="Calibri"/>
              </a:rPr>
              <a:t>*Требования к заемщику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11"/>
          <p:cNvSpPr txBox="1"/>
          <p:nvPr/>
        </p:nvSpPr>
        <p:spPr>
          <a:xfrm>
            <a:off x="4645635" y="2080769"/>
            <a:ext cx="2891751" cy="287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Является субъектом МСП.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Осуществляет деятельность в одной или нескольких приоритетных отраслях.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Не проходит процедуру банкротства (юр. лицо).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Не прекратил деятельность (ИП).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Не относится к субъектам МСП, указанным в ч. 3 и ч. 4 ст. 14-ФЗ.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Прямо или через учредителей с долей участия в уставном капитале более 25% не связан с иными юр. </a:t>
            </a:r>
            <a:r>
              <a:rPr lang="ru-RU" sz="1300" spc="-5" dirty="0">
                <a:solidFill>
                  <a:srgbClr val="404040"/>
                </a:solidFill>
                <a:latin typeface="Calibri"/>
                <a:cs typeface="Calibri"/>
              </a:rPr>
              <a:t>л</a:t>
            </a:r>
            <a:r>
              <a:rPr lang="ru-RU" sz="1300" spc="-5" dirty="0" smtClean="0">
                <a:solidFill>
                  <a:srgbClr val="404040"/>
                </a:solidFill>
                <a:latin typeface="Calibri"/>
                <a:cs typeface="Calibri"/>
              </a:rPr>
              <a:t>ицами, не относящимися к категории МСП.</a:t>
            </a:r>
            <a:endParaRPr sz="13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593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3875" y="762000"/>
            <a:ext cx="11296650" cy="4345940"/>
            <a:chOff x="809244" y="1783041"/>
            <a:chExt cx="11296650" cy="43459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9244" y="1783041"/>
              <a:ext cx="11296650" cy="43459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2811" y="2226564"/>
              <a:ext cx="9791700" cy="277063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538159" y="1752600"/>
            <a:ext cx="84702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Segoe UI"/>
                <a:cs typeface="Segoe UI"/>
              </a:rPr>
              <a:t>3</a:t>
            </a:r>
            <a:r>
              <a:rPr sz="3200" b="1" spc="-5" dirty="0">
                <a:latin typeface="Segoe UI"/>
                <a:cs typeface="Segoe UI"/>
              </a:rPr>
              <a:t>.</a:t>
            </a:r>
            <a:r>
              <a:rPr sz="3200" b="1" spc="10" dirty="0">
                <a:latin typeface="Segoe UI"/>
                <a:cs typeface="Segoe UI"/>
              </a:rPr>
              <a:t> </a:t>
            </a:r>
            <a:r>
              <a:rPr sz="3200" b="1" spc="-10" dirty="0">
                <a:latin typeface="Segoe UI"/>
                <a:cs typeface="Segoe UI"/>
              </a:rPr>
              <a:t>Программа</a:t>
            </a:r>
            <a:r>
              <a:rPr sz="3200" b="1" spc="-5" dirty="0">
                <a:latin typeface="Segoe UI"/>
                <a:cs typeface="Segoe UI"/>
              </a:rPr>
              <a:t> </a:t>
            </a:r>
            <a:r>
              <a:rPr sz="3200" b="1" spc="-15" dirty="0">
                <a:latin typeface="Segoe UI"/>
                <a:cs typeface="Segoe UI"/>
              </a:rPr>
              <a:t>стимулирования</a:t>
            </a:r>
            <a:r>
              <a:rPr sz="3200" b="1" spc="-20" dirty="0">
                <a:latin typeface="Segoe UI"/>
                <a:cs typeface="Segoe UI"/>
              </a:rPr>
              <a:t> </a:t>
            </a:r>
            <a:r>
              <a:rPr sz="3200" b="1" spc="-10" dirty="0">
                <a:latin typeface="Segoe UI"/>
                <a:cs typeface="Segoe UI"/>
              </a:rPr>
              <a:t>кредитования</a:t>
            </a:r>
            <a:r>
              <a:rPr sz="3200" b="1" spc="-25" dirty="0">
                <a:latin typeface="Segoe UI"/>
                <a:cs typeface="Segoe UI"/>
              </a:rPr>
              <a:t> </a:t>
            </a:r>
            <a:r>
              <a:rPr sz="3200" b="1" spc="-15" dirty="0">
                <a:latin typeface="Segoe UI"/>
                <a:cs typeface="Segoe UI"/>
              </a:rPr>
              <a:t>субъектов </a:t>
            </a:r>
            <a:r>
              <a:rPr sz="3200" b="1" spc="-645" dirty="0">
                <a:latin typeface="Segoe UI"/>
                <a:cs typeface="Segoe UI"/>
              </a:rPr>
              <a:t> </a:t>
            </a:r>
            <a:r>
              <a:rPr sz="3200" b="1" spc="-10" dirty="0">
                <a:latin typeface="Segoe UI"/>
                <a:cs typeface="Segoe UI"/>
              </a:rPr>
              <a:t>малого </a:t>
            </a:r>
            <a:r>
              <a:rPr sz="3200" b="1" dirty="0">
                <a:latin typeface="Segoe UI"/>
                <a:cs typeface="Segoe UI"/>
              </a:rPr>
              <a:t>и</a:t>
            </a:r>
            <a:r>
              <a:rPr sz="3200" b="1" spc="-15" dirty="0">
                <a:latin typeface="Segoe UI"/>
                <a:cs typeface="Segoe UI"/>
              </a:rPr>
              <a:t> </a:t>
            </a:r>
            <a:r>
              <a:rPr sz="3200" b="1" spc="-10" dirty="0">
                <a:latin typeface="Segoe UI"/>
                <a:cs typeface="Segoe UI"/>
              </a:rPr>
              <a:t>среднего</a:t>
            </a:r>
            <a:r>
              <a:rPr sz="3200" b="1" spc="-5" dirty="0">
                <a:latin typeface="Segoe UI"/>
                <a:cs typeface="Segoe UI"/>
              </a:rPr>
              <a:t> предпринимательства</a:t>
            </a:r>
            <a:endParaRPr sz="2400" dirty="0">
              <a:latin typeface="Segoe UI"/>
              <a:cs typeface="Segoe U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2727" y="4876800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УТВЕРЖДЕНА решением Совета директоров АО «Корпорация «МСП» «15» марта 2022 г. (протокол № 131)</a:t>
            </a:r>
          </a:p>
        </p:txBody>
      </p:sp>
    </p:spTree>
    <p:extLst>
      <p:ext uri="{BB962C8B-B14F-4D97-AF65-F5344CB8AC3E}">
        <p14:creationId xmlns:p14="http://schemas.microsoft.com/office/powerpoint/2010/main" val="382579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385" y="1058417"/>
            <a:ext cx="23253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Процентная</a:t>
            </a:r>
            <a:r>
              <a:rPr sz="18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libri"/>
                <a:cs typeface="Calibri"/>
              </a:rPr>
              <a:t>ставка</a:t>
            </a:r>
            <a:r>
              <a:rPr sz="18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конечных</a:t>
            </a:r>
            <a:r>
              <a:rPr sz="1800" b="1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libri"/>
                <a:cs typeface="Calibri"/>
              </a:rPr>
              <a:t>заемщиков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9904" y="1101979"/>
            <a:ext cx="22669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не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более</a:t>
            </a:r>
            <a:r>
              <a:rPr sz="1600" b="1" spc="-4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размера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ключевой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ставки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ЦБ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+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3%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3753" y="2975864"/>
            <a:ext cx="4570095" cy="227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34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За</a:t>
            </a:r>
            <a:r>
              <a:rPr sz="1800" b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исключением</a:t>
            </a:r>
            <a:r>
              <a:rPr sz="1800" b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(ч.3 </a:t>
            </a:r>
            <a:r>
              <a:rPr sz="1800" b="1" spc="-20" dirty="0">
                <a:solidFill>
                  <a:srgbClr val="1F3863"/>
                </a:solidFill>
                <a:latin typeface="Calibri"/>
                <a:cs typeface="Calibri"/>
              </a:rPr>
              <a:t>ст.14</a:t>
            </a:r>
            <a:r>
              <a:rPr sz="1800" b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1F3863"/>
                </a:solidFill>
                <a:latin typeface="Calibri"/>
                <a:cs typeface="Calibri"/>
              </a:rPr>
              <a:t>ФЗ </a:t>
            </a:r>
            <a:r>
              <a:rPr sz="1800" b="1" dirty="0">
                <a:solidFill>
                  <a:srgbClr val="1F3863"/>
                </a:solidFill>
                <a:latin typeface="Calibri"/>
                <a:cs typeface="Calibri"/>
              </a:rPr>
              <a:t>№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209-ФЗ):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Игорный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бизнес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Участники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соглашений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о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разделе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продукции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Кредитные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организации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Страховые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организации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Инвестиционные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фонды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Негосударственные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пенсионные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фонды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Профессиональные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участники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рынка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ценных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бумаг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Ломбарды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385" y="2039823"/>
            <a:ext cx="4879340" cy="161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Размер</a:t>
            </a:r>
            <a:r>
              <a:rPr sz="16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r>
              <a:rPr sz="16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от</a:t>
            </a:r>
            <a:r>
              <a:rPr sz="16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3 млн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рублей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до</a:t>
            </a:r>
            <a:r>
              <a:rPr sz="16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1 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млрд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рублей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общий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кредитный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лимит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на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заемщика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до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4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млрд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рублей)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Срок</a:t>
            </a:r>
            <a:r>
              <a:rPr sz="16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alibri"/>
                <a:cs typeface="Calibri"/>
              </a:rPr>
              <a:t>льготного</a:t>
            </a:r>
            <a:r>
              <a:rPr sz="16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фондирования*</a:t>
            </a:r>
            <a:r>
              <a:rPr sz="1600" b="1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до</a:t>
            </a:r>
            <a:r>
              <a:rPr sz="16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3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лет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(срок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кредита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может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превышать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срок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льготного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фондирования)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i="1" dirty="0">
                <a:solidFill>
                  <a:srgbClr val="404040"/>
                </a:solidFill>
                <a:latin typeface="Calibri"/>
                <a:cs typeface="Calibri"/>
              </a:rPr>
              <a:t>*</a:t>
            </a:r>
            <a:r>
              <a:rPr sz="1200" i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Calibri"/>
                <a:cs typeface="Calibri"/>
              </a:rPr>
              <a:t>Срок</a:t>
            </a:r>
            <a:r>
              <a:rPr sz="1200" i="1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04040"/>
                </a:solidFill>
                <a:latin typeface="Calibri"/>
                <a:cs typeface="Calibri"/>
              </a:rPr>
              <a:t>действия</a:t>
            </a:r>
            <a:r>
              <a:rPr sz="1200" i="1" spc="-5" dirty="0">
                <a:solidFill>
                  <a:srgbClr val="404040"/>
                </a:solidFill>
                <a:latin typeface="Calibri"/>
                <a:cs typeface="Calibri"/>
              </a:rPr>
              <a:t> заключаемого кредитного договора</a:t>
            </a:r>
            <a:r>
              <a:rPr sz="1200" i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1200" i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Calibri"/>
                <a:cs typeface="Calibri"/>
              </a:rPr>
              <a:t>ограничен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2200" y="1208532"/>
            <a:ext cx="0" cy="4932045"/>
          </a:xfrm>
          <a:custGeom>
            <a:avLst/>
            <a:gdLst/>
            <a:ahLst/>
            <a:cxnLst/>
            <a:rect l="l" t="t" r="r" b="b"/>
            <a:pathLst>
              <a:path h="4932045">
                <a:moveTo>
                  <a:pt x="0" y="0"/>
                </a:moveTo>
                <a:lnTo>
                  <a:pt x="0" y="4931994"/>
                </a:lnTo>
              </a:path>
            </a:pathLst>
          </a:custGeom>
          <a:ln w="3175">
            <a:solidFill>
              <a:srgbClr val="1F38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324611" y="4030979"/>
            <a:ext cx="5530850" cy="373380"/>
          </a:xfrm>
          <a:prstGeom prst="rect">
            <a:avLst/>
          </a:prstGeom>
          <a:solidFill>
            <a:srgbClr val="1F3863"/>
          </a:solidFill>
        </p:spPr>
        <p:txBody>
          <a:bodyPr vert="horz" wrap="square" lIns="0" tIns="68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Целевое</a:t>
            </a:r>
            <a:r>
              <a:rPr sz="14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использование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кредитов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9143" y="4440428"/>
            <a:ext cx="5558790" cy="1977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1F3863"/>
                </a:solidFill>
                <a:latin typeface="Calibri"/>
                <a:cs typeface="Calibri"/>
              </a:rPr>
              <a:t>Инвестиционные</a:t>
            </a:r>
            <a:r>
              <a:rPr sz="1400" b="1" spc="-4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Calibri"/>
                <a:cs typeface="Calibri"/>
              </a:rPr>
              <a:t>цели</a:t>
            </a:r>
            <a:r>
              <a:rPr sz="1400" b="1" spc="-3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alibri"/>
                <a:cs typeface="Calibri"/>
              </a:rPr>
              <a:t>-</a:t>
            </a:r>
            <a:r>
              <a:rPr sz="1600" b="1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финансирование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мероприятий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endParaRPr sz="1400" dirty="0">
              <a:latin typeface="Calibri"/>
              <a:cs typeface="Calibri"/>
            </a:endParaRPr>
          </a:p>
          <a:p>
            <a:pPr marL="299085" marR="19494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приобретению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основных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средств,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модернизации</a:t>
            </a:r>
            <a:r>
              <a:rPr sz="14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реконструкции </a:t>
            </a:r>
            <a:r>
              <a:rPr sz="1400" spc="-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производства,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запуску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новых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проектов/производств.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Допускается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финансирование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текущих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расходов,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связанных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реализацией</a:t>
            </a:r>
            <a:endParaRPr sz="1400" dirty="0">
              <a:latin typeface="Calibri"/>
              <a:cs typeface="Calibri"/>
            </a:endParaRPr>
          </a:p>
          <a:p>
            <a:pPr marL="299085" marR="23749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инвестиционного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проекта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(не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более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30%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совокупной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величины </a:t>
            </a:r>
            <a:r>
              <a:rPr sz="1400" spc="-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инвестиционных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кредитов)</a:t>
            </a:r>
            <a:endParaRPr sz="1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Пополнение</a:t>
            </a:r>
            <a:r>
              <a:rPr sz="1400" b="1" spc="-6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1F3863"/>
                </a:solidFill>
                <a:latin typeface="Calibri"/>
                <a:cs typeface="Calibri"/>
              </a:rPr>
              <a:t>оборотных</a:t>
            </a:r>
            <a:r>
              <a:rPr sz="1400" b="1" spc="-5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1F3863"/>
                </a:solidFill>
                <a:latin typeface="Calibri"/>
                <a:cs typeface="Calibri"/>
              </a:rPr>
              <a:t>средств</a:t>
            </a:r>
            <a:endParaRPr sz="14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Рефинансирование </a:t>
            </a:r>
            <a:r>
              <a:rPr sz="1400" b="1" spc="-10" dirty="0">
                <a:solidFill>
                  <a:srgbClr val="1F3863"/>
                </a:solidFill>
                <a:latin typeface="Calibri"/>
                <a:cs typeface="Calibri"/>
              </a:rPr>
              <a:t>кредитов,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предоставленных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на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инвестиционные </a:t>
            </a:r>
            <a:r>
              <a:rPr sz="1400" spc="-3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или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оборотные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цели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79590" y="1104391"/>
            <a:ext cx="5514340" cy="718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04040"/>
                </a:solidFill>
                <a:latin typeface="Calibri"/>
                <a:cs typeface="Calibri"/>
              </a:rPr>
              <a:t>Виды</a:t>
            </a:r>
            <a:r>
              <a:rPr sz="1800" b="1" spc="-5" dirty="0">
                <a:solidFill>
                  <a:srgbClr val="404040"/>
                </a:solidFill>
                <a:latin typeface="Calibri"/>
                <a:cs typeface="Calibri"/>
              </a:rPr>
              <a:t> деятельности</a:t>
            </a:r>
            <a:r>
              <a:rPr sz="1800" b="1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libri"/>
                <a:cs typeface="Calibri"/>
              </a:rPr>
              <a:t>заемщика: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782320" algn="l"/>
                <a:tab pos="1391920" algn="l"/>
                <a:tab pos="3547110" algn="l"/>
                <a:tab pos="4933950" algn="l"/>
                <a:tab pos="5168900" algn="l"/>
              </a:tabLst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Любые	ви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д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ы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	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п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р</a:t>
            </a:r>
            <a:r>
              <a:rPr sz="1600" b="1" spc="-20" dirty="0">
                <a:solidFill>
                  <a:srgbClr val="1F3863"/>
                </a:solidFill>
                <a:latin typeface="Calibri"/>
                <a:cs typeface="Calibri"/>
              </a:rPr>
              <a:t>е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д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п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р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инима</a:t>
            </a:r>
            <a:r>
              <a:rPr sz="1600" b="1" spc="-15" dirty="0">
                <a:solidFill>
                  <a:srgbClr val="1F3863"/>
                </a:solidFill>
                <a:latin typeface="Calibri"/>
                <a:cs typeface="Calibri"/>
              </a:rPr>
              <a:t>т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л</a:t>
            </a:r>
            <a:r>
              <a:rPr sz="1600" b="1" spc="-20" dirty="0">
                <a:solidFill>
                  <a:srgbClr val="1F3863"/>
                </a:solidFill>
                <a:latin typeface="Calibri"/>
                <a:cs typeface="Calibri"/>
              </a:rPr>
              <a:t>ь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с</a:t>
            </a:r>
            <a:r>
              <a:rPr sz="1600" b="1" spc="-25" dirty="0">
                <a:solidFill>
                  <a:srgbClr val="1F3863"/>
                </a:solidFill>
                <a:latin typeface="Calibri"/>
                <a:cs typeface="Calibri"/>
              </a:rPr>
              <a:t>к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ой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	</a:t>
            </a:r>
            <a:r>
              <a:rPr sz="1600" b="1" spc="-25" dirty="0">
                <a:solidFill>
                  <a:srgbClr val="1F3863"/>
                </a:solidFill>
                <a:latin typeface="Calibri"/>
                <a:cs typeface="Calibri"/>
              </a:rPr>
              <a:t>д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ея</a:t>
            </a:r>
            <a:r>
              <a:rPr sz="1600" b="1" spc="-25" dirty="0">
                <a:solidFill>
                  <a:srgbClr val="1F3863"/>
                </a:solidFill>
                <a:latin typeface="Calibri"/>
                <a:cs typeface="Calibri"/>
              </a:rPr>
              <a:t>т</a:t>
            </a:r>
            <a:r>
              <a:rPr sz="1600" b="1" spc="-30" dirty="0">
                <a:solidFill>
                  <a:srgbClr val="1F3863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льно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с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ти,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	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1F3863"/>
                </a:solidFill>
                <a:latin typeface="Calibri"/>
                <a:cs typeface="Calibri"/>
              </a:rPr>
              <a:t>	</a:t>
            </a:r>
            <a:r>
              <a:rPr sz="1600" b="1" spc="-20" dirty="0">
                <a:solidFill>
                  <a:srgbClr val="1F3863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ом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1940" y="141731"/>
            <a:ext cx="7772400" cy="527685"/>
            <a:chOff x="281940" y="141731"/>
            <a:chExt cx="7772400" cy="527685"/>
          </a:xfrm>
        </p:grpSpPr>
        <p:sp>
          <p:nvSpPr>
            <p:cNvPr id="12" name="object 12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7674356" y="0"/>
                  </a:moveTo>
                  <a:lnTo>
                    <a:pt x="85852" y="0"/>
                  </a:lnTo>
                  <a:lnTo>
                    <a:pt x="52436" y="6752"/>
                  </a:lnTo>
                  <a:lnTo>
                    <a:pt x="25147" y="25161"/>
                  </a:lnTo>
                  <a:lnTo>
                    <a:pt x="6747" y="52452"/>
                  </a:lnTo>
                  <a:lnTo>
                    <a:pt x="0" y="85851"/>
                  </a:lnTo>
                  <a:lnTo>
                    <a:pt x="0" y="429260"/>
                  </a:lnTo>
                  <a:lnTo>
                    <a:pt x="6747" y="462659"/>
                  </a:lnTo>
                  <a:lnTo>
                    <a:pt x="25147" y="489950"/>
                  </a:lnTo>
                  <a:lnTo>
                    <a:pt x="52436" y="508359"/>
                  </a:lnTo>
                  <a:lnTo>
                    <a:pt x="85852" y="515112"/>
                  </a:lnTo>
                  <a:lnTo>
                    <a:pt x="7674356" y="515112"/>
                  </a:lnTo>
                  <a:lnTo>
                    <a:pt x="7707755" y="508359"/>
                  </a:lnTo>
                  <a:lnTo>
                    <a:pt x="7735046" y="489950"/>
                  </a:lnTo>
                  <a:lnTo>
                    <a:pt x="7753455" y="462659"/>
                  </a:lnTo>
                  <a:lnTo>
                    <a:pt x="7760208" y="429260"/>
                  </a:lnTo>
                  <a:lnTo>
                    <a:pt x="7760208" y="85851"/>
                  </a:lnTo>
                  <a:lnTo>
                    <a:pt x="7753455" y="52452"/>
                  </a:lnTo>
                  <a:lnTo>
                    <a:pt x="7735046" y="25161"/>
                  </a:lnTo>
                  <a:lnTo>
                    <a:pt x="7707755" y="6752"/>
                  </a:lnTo>
                  <a:lnTo>
                    <a:pt x="7674356" y="0"/>
                  </a:lnTo>
                  <a:close/>
                </a:path>
              </a:pathLst>
            </a:custGeom>
            <a:solidFill>
              <a:srgbClr val="FCEB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0" y="85851"/>
                  </a:moveTo>
                  <a:lnTo>
                    <a:pt x="6747" y="52452"/>
                  </a:lnTo>
                  <a:lnTo>
                    <a:pt x="25147" y="25161"/>
                  </a:lnTo>
                  <a:lnTo>
                    <a:pt x="52436" y="6752"/>
                  </a:lnTo>
                  <a:lnTo>
                    <a:pt x="85852" y="0"/>
                  </a:lnTo>
                  <a:lnTo>
                    <a:pt x="7674356" y="0"/>
                  </a:lnTo>
                  <a:lnTo>
                    <a:pt x="7707755" y="6752"/>
                  </a:lnTo>
                  <a:lnTo>
                    <a:pt x="7735046" y="25161"/>
                  </a:lnTo>
                  <a:lnTo>
                    <a:pt x="7753455" y="52452"/>
                  </a:lnTo>
                  <a:lnTo>
                    <a:pt x="7760208" y="85851"/>
                  </a:lnTo>
                  <a:lnTo>
                    <a:pt x="7760208" y="429260"/>
                  </a:lnTo>
                  <a:lnTo>
                    <a:pt x="7753455" y="462659"/>
                  </a:lnTo>
                  <a:lnTo>
                    <a:pt x="7735046" y="489950"/>
                  </a:lnTo>
                  <a:lnTo>
                    <a:pt x="7707755" y="508359"/>
                  </a:lnTo>
                  <a:lnTo>
                    <a:pt x="7674356" y="515112"/>
                  </a:lnTo>
                  <a:lnTo>
                    <a:pt x="85852" y="515112"/>
                  </a:lnTo>
                  <a:lnTo>
                    <a:pt x="52436" y="508359"/>
                  </a:lnTo>
                  <a:lnTo>
                    <a:pt x="25147" y="489950"/>
                  </a:lnTo>
                  <a:lnTo>
                    <a:pt x="6747" y="462659"/>
                  </a:lnTo>
                  <a:lnTo>
                    <a:pt x="0" y="429260"/>
                  </a:lnTo>
                  <a:lnTo>
                    <a:pt x="0" y="85851"/>
                  </a:lnTo>
                  <a:close/>
                </a:path>
              </a:pathLst>
            </a:custGeom>
            <a:ln w="12192">
              <a:solidFill>
                <a:srgbClr val="FCEBD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92379" y="249682"/>
            <a:ext cx="271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О</a:t>
            </a:r>
            <a:r>
              <a:rPr spc="-95" dirty="0"/>
              <a:t>бщ</a:t>
            </a:r>
            <a:r>
              <a:rPr spc="-100" dirty="0"/>
              <a:t>и</a:t>
            </a:r>
            <a:r>
              <a:rPr dirty="0"/>
              <a:t>е</a:t>
            </a:r>
            <a:r>
              <a:rPr spc="-225" dirty="0"/>
              <a:t> </a:t>
            </a:r>
            <a:r>
              <a:rPr spc="-95" dirty="0"/>
              <a:t>у</a:t>
            </a:r>
            <a:r>
              <a:rPr spc="-100" dirty="0"/>
              <a:t>сло</a:t>
            </a:r>
            <a:r>
              <a:rPr spc="-105" dirty="0"/>
              <a:t>в</a:t>
            </a:r>
            <a:r>
              <a:rPr spc="-100" dirty="0"/>
              <a:t>и</a:t>
            </a:r>
            <a:r>
              <a:rPr dirty="0"/>
              <a:t>я</a:t>
            </a:r>
            <a:r>
              <a:rPr spc="-225" dirty="0"/>
              <a:t> </a:t>
            </a:r>
            <a:r>
              <a:rPr spc="-100" dirty="0"/>
              <a:t>Про</a:t>
            </a:r>
            <a:r>
              <a:rPr spc="-105" dirty="0"/>
              <a:t>г</a:t>
            </a:r>
            <a:r>
              <a:rPr spc="-100" dirty="0"/>
              <a:t>р</a:t>
            </a:r>
            <a:r>
              <a:rPr spc="-105" dirty="0"/>
              <a:t>а</a:t>
            </a:r>
            <a:r>
              <a:rPr spc="-100" dirty="0"/>
              <a:t>мм</a:t>
            </a:r>
            <a:r>
              <a:rPr dirty="0"/>
              <a:t>ы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810493" y="1797811"/>
            <a:ext cx="10839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ре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ализ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ции 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р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ализ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ции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79590" y="1797811"/>
            <a:ext cx="433641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757555" algn="l"/>
                <a:tab pos="2187575" algn="l"/>
                <a:tab pos="2644775" algn="l"/>
                <a:tab pos="4091304" algn="l"/>
              </a:tabLst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числе	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деятельность	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по	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производству	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подакцизных</a:t>
            </a:r>
            <a:r>
              <a:rPr sz="1600" b="1" spc="22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товаров,</a:t>
            </a:r>
            <a:r>
              <a:rPr sz="1600" b="1" spc="2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600" b="1" spc="2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также</a:t>
            </a:r>
            <a:r>
              <a:rPr sz="1600" b="1" spc="22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по</a:t>
            </a:r>
            <a:r>
              <a:rPr sz="1600" b="1" spc="2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добыче</a:t>
            </a:r>
            <a:r>
              <a:rPr sz="1600" b="1" spc="2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600" b="1" spc="-3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полезных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ископаемых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53378" y="2984754"/>
            <a:ext cx="325120" cy="300355"/>
          </a:xfrm>
          <a:custGeom>
            <a:avLst/>
            <a:gdLst/>
            <a:ahLst/>
            <a:cxnLst/>
            <a:rect l="l" t="t" r="r" b="b"/>
            <a:pathLst>
              <a:path w="325120" h="300354">
                <a:moveTo>
                  <a:pt x="0" y="150113"/>
                </a:moveTo>
                <a:lnTo>
                  <a:pt x="8272" y="102656"/>
                </a:lnTo>
                <a:lnTo>
                  <a:pt x="31309" y="61447"/>
                </a:lnTo>
                <a:lnTo>
                  <a:pt x="66440" y="28955"/>
                </a:lnTo>
                <a:lnTo>
                  <a:pt x="110995" y="7650"/>
                </a:lnTo>
                <a:lnTo>
                  <a:pt x="162305" y="0"/>
                </a:lnTo>
                <a:lnTo>
                  <a:pt x="213616" y="7650"/>
                </a:lnTo>
                <a:lnTo>
                  <a:pt x="258171" y="28955"/>
                </a:lnTo>
                <a:lnTo>
                  <a:pt x="293302" y="61447"/>
                </a:lnTo>
                <a:lnTo>
                  <a:pt x="316339" y="102656"/>
                </a:lnTo>
                <a:lnTo>
                  <a:pt x="324612" y="150113"/>
                </a:lnTo>
                <a:lnTo>
                  <a:pt x="316339" y="197571"/>
                </a:lnTo>
                <a:lnTo>
                  <a:pt x="293302" y="238780"/>
                </a:lnTo>
                <a:lnTo>
                  <a:pt x="258171" y="271272"/>
                </a:lnTo>
                <a:lnTo>
                  <a:pt x="213616" y="292577"/>
                </a:lnTo>
                <a:lnTo>
                  <a:pt x="162305" y="300228"/>
                </a:lnTo>
                <a:lnTo>
                  <a:pt x="110995" y="292577"/>
                </a:lnTo>
                <a:lnTo>
                  <a:pt x="66440" y="271272"/>
                </a:lnTo>
                <a:lnTo>
                  <a:pt x="31309" y="238780"/>
                </a:lnTo>
                <a:lnTo>
                  <a:pt x="8272" y="197571"/>
                </a:lnTo>
                <a:lnTo>
                  <a:pt x="0" y="150113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6565772" y="2969767"/>
            <a:ext cx="100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!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393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708" y="1126236"/>
            <a:ext cx="11219180" cy="36131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22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90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1.</a:t>
            </a:r>
            <a:r>
              <a:rPr sz="1400" b="1" spc="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Наличие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статуса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юридического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лица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или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индивидуального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предпринимателя,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зарегистрированного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территории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Российской</a:t>
            </a:r>
            <a:r>
              <a:rPr sz="14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Федерации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708" y="1604772"/>
            <a:ext cx="11219180" cy="36004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159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84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2.</a:t>
            </a:r>
            <a:r>
              <a:rPr sz="14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Отсутствие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возбужденного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производства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делу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о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несостоятельности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(банкротстве)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708" y="2081783"/>
            <a:ext cx="11219180" cy="36004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22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90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3.</a:t>
            </a:r>
            <a:r>
              <a:rPr sz="1400" b="1" spc="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Отсутствие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нерезидентов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среди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лиц,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входящих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цепочку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собственников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755091"/>
            <a:ext cx="27527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Нефинансовые</a:t>
            </a:r>
            <a:r>
              <a:rPr sz="1800" b="1" spc="-6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требования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708" y="2804160"/>
            <a:ext cx="11219180" cy="579120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65405" rIns="0" bIns="0" rtlCol="0">
            <a:spAutoFit/>
          </a:bodyPr>
          <a:lstStyle/>
          <a:p>
            <a:pPr marL="90805" marR="2649855">
              <a:lnSpc>
                <a:spcPct val="100000"/>
              </a:lnSpc>
              <a:spcBef>
                <a:spcPts val="515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1.</a:t>
            </a:r>
            <a:r>
              <a:rPr sz="1400" b="1" spc="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Положительный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финансовый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результат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данным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бухгалтерской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отчетности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последний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календарный</a:t>
            </a:r>
            <a:r>
              <a:rPr sz="14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год </a:t>
            </a:r>
            <a:r>
              <a:rPr sz="1400" spc="-3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(не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применяется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к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специально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созданным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проектным компаниям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(SPV))</a:t>
            </a:r>
            <a:r>
              <a:rPr sz="1350" spc="-7" baseline="24691" dirty="0">
                <a:solidFill>
                  <a:srgbClr val="404040"/>
                </a:solidFill>
                <a:latin typeface="Calibri"/>
                <a:cs typeface="Calibri"/>
              </a:rPr>
              <a:t>*</a:t>
            </a:r>
            <a:endParaRPr sz="1350" baseline="24691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0708" y="3445764"/>
            <a:ext cx="11219180" cy="579120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64769" rIns="0" bIns="0" rtlCol="0">
            <a:spAutoFit/>
          </a:bodyPr>
          <a:lstStyle/>
          <a:p>
            <a:pPr marL="90805" marR="603885">
              <a:lnSpc>
                <a:spcPct val="100000"/>
              </a:lnSpc>
              <a:spcBef>
                <a:spcPts val="509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2.</a:t>
            </a:r>
            <a:r>
              <a:rPr sz="14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Показатель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«общий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долг»/«операционная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прибыль»</a:t>
            </a:r>
            <a:r>
              <a:rPr sz="14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350" spc="22" baseline="24691" dirty="0">
                <a:solidFill>
                  <a:srgbClr val="404040"/>
                </a:solidFill>
                <a:latin typeface="Calibri"/>
                <a:cs typeface="Calibri"/>
              </a:rPr>
              <a:t>**</a:t>
            </a:r>
            <a:r>
              <a:rPr sz="1350" spc="179" baseline="2469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юридического</a:t>
            </a:r>
            <a:r>
              <a:rPr sz="14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лица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(или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группы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лиц,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если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рассматриваемое</a:t>
            </a:r>
            <a:r>
              <a:rPr sz="14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юридическое</a:t>
            </a:r>
            <a:r>
              <a:rPr sz="140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лицо </a:t>
            </a:r>
            <a:r>
              <a:rPr sz="1400" spc="-3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входит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в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группу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лиц)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не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превышает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10,0х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385" y="2438222"/>
            <a:ext cx="25063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Финансовые</a:t>
            </a:r>
            <a:r>
              <a:rPr sz="1800" b="1" spc="-4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требования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0520" y="5852159"/>
            <a:ext cx="11196320" cy="8255"/>
          </a:xfrm>
          <a:custGeom>
            <a:avLst/>
            <a:gdLst/>
            <a:ahLst/>
            <a:cxnLst/>
            <a:rect l="l" t="t" r="r" b="b"/>
            <a:pathLst>
              <a:path w="11196320" h="8254">
                <a:moveTo>
                  <a:pt x="0" y="0"/>
                </a:moveTo>
                <a:lnTo>
                  <a:pt x="11195939" y="7632"/>
                </a:lnTo>
              </a:path>
            </a:pathLst>
          </a:custGeom>
          <a:ln w="6096">
            <a:solidFill>
              <a:srgbClr val="1F3863"/>
            </a:solidFill>
            <a:prstDash val="sys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420420" y="5910783"/>
            <a:ext cx="106197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*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Вновь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созданное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юридическое</a:t>
            </a:r>
            <a:r>
              <a:rPr sz="800" spc="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лицо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представляет</a:t>
            </a:r>
            <a:r>
              <a:rPr sz="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промежуточную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или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годовую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бухгалтерскую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отчетность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первый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отчетный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период,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который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определяется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соответствии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со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статьей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15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Федерального</a:t>
            </a:r>
            <a:r>
              <a:rPr sz="8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закона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06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декабря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2011</a:t>
            </a:r>
            <a:r>
              <a:rPr sz="8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404040"/>
                </a:solidFill>
                <a:latin typeface="Calibri"/>
                <a:cs typeface="Calibri"/>
              </a:rPr>
              <a:t>г.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№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402-ФЗ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«О</a:t>
            </a:r>
            <a:r>
              <a:rPr sz="8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бухгалтерском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учете»</a:t>
            </a:r>
            <a:endParaRPr sz="800" dirty="0">
              <a:latin typeface="Calibri"/>
              <a:cs typeface="Calibri"/>
            </a:endParaRPr>
          </a:p>
          <a:p>
            <a:pPr marL="12700" marR="636270">
              <a:lnSpc>
                <a:spcPct val="100000"/>
              </a:lnSpc>
            </a:pP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**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Показатель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рассчитывается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с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учетом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выдаваемого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кредита.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 специально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созданных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проектных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компаний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(SPV)</a:t>
            </a:r>
            <a:r>
              <a:rPr sz="8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применяется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прогнозное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значение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показателя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(на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 основе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финансовой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модели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проекта)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 состоянию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на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 конец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второго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года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после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начала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эксплуатационной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стадии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проекта</a:t>
            </a:r>
            <a:endParaRPr sz="800" dirty="0">
              <a:latin typeface="Calibri"/>
              <a:cs typeface="Calibri"/>
            </a:endParaRPr>
          </a:p>
          <a:p>
            <a:pPr marL="12700" marR="99695">
              <a:lnSpc>
                <a:spcPct val="100000"/>
              </a:lnSpc>
            </a:pP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***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Для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инвестиционных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кредитов</a:t>
            </a:r>
            <a:r>
              <a:rPr sz="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в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размере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более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500</a:t>
            </a:r>
            <a:r>
              <a:rPr sz="8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млн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рублей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инвестиционных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кредитов</a:t>
            </a:r>
            <a:r>
              <a:rPr sz="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независимо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размера</a:t>
            </a:r>
            <a:r>
              <a:rPr sz="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кредита,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погашение</a:t>
            </a:r>
            <a:r>
              <a:rPr sz="8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основного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долга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по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 которым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предусматривается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счет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денежного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потока,</a:t>
            </a:r>
            <a:r>
              <a:rPr sz="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производимого</a:t>
            </a:r>
            <a:r>
              <a:rPr sz="8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счет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реализации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цели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кредитования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04040"/>
                </a:solidFill>
                <a:latin typeface="Calibri"/>
                <a:cs typeface="Calibri"/>
              </a:rPr>
              <a:t>без</a:t>
            </a:r>
            <a:r>
              <a:rPr sz="8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учета</a:t>
            </a:r>
            <a:r>
              <a:rPr sz="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доходов</a:t>
            </a:r>
            <a:r>
              <a:rPr sz="8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8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текущей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404040"/>
                </a:solidFill>
                <a:latin typeface="Calibri"/>
                <a:cs typeface="Calibri"/>
              </a:rPr>
              <a:t>деятельности</a:t>
            </a:r>
            <a:r>
              <a:rPr sz="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конечного</a:t>
            </a:r>
            <a:r>
              <a:rPr sz="8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404040"/>
                </a:solidFill>
                <a:latin typeface="Calibri"/>
                <a:cs typeface="Calibri"/>
              </a:rPr>
              <a:t>заемщика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81940" y="141731"/>
            <a:ext cx="7772400" cy="527685"/>
            <a:chOff x="281940" y="141731"/>
            <a:chExt cx="7772400" cy="527685"/>
          </a:xfrm>
        </p:grpSpPr>
        <p:sp>
          <p:nvSpPr>
            <p:cNvPr id="19" name="object 19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7674356" y="0"/>
                  </a:moveTo>
                  <a:lnTo>
                    <a:pt x="85852" y="0"/>
                  </a:lnTo>
                  <a:lnTo>
                    <a:pt x="52436" y="6752"/>
                  </a:lnTo>
                  <a:lnTo>
                    <a:pt x="25147" y="25161"/>
                  </a:lnTo>
                  <a:lnTo>
                    <a:pt x="6747" y="52452"/>
                  </a:lnTo>
                  <a:lnTo>
                    <a:pt x="0" y="85851"/>
                  </a:lnTo>
                  <a:lnTo>
                    <a:pt x="0" y="429260"/>
                  </a:lnTo>
                  <a:lnTo>
                    <a:pt x="6747" y="462659"/>
                  </a:lnTo>
                  <a:lnTo>
                    <a:pt x="25147" y="489950"/>
                  </a:lnTo>
                  <a:lnTo>
                    <a:pt x="52436" y="508359"/>
                  </a:lnTo>
                  <a:lnTo>
                    <a:pt x="85852" y="515112"/>
                  </a:lnTo>
                  <a:lnTo>
                    <a:pt x="7674356" y="515112"/>
                  </a:lnTo>
                  <a:lnTo>
                    <a:pt x="7707755" y="508359"/>
                  </a:lnTo>
                  <a:lnTo>
                    <a:pt x="7735046" y="489950"/>
                  </a:lnTo>
                  <a:lnTo>
                    <a:pt x="7753455" y="462659"/>
                  </a:lnTo>
                  <a:lnTo>
                    <a:pt x="7760208" y="429260"/>
                  </a:lnTo>
                  <a:lnTo>
                    <a:pt x="7760208" y="85851"/>
                  </a:lnTo>
                  <a:lnTo>
                    <a:pt x="7753455" y="52452"/>
                  </a:lnTo>
                  <a:lnTo>
                    <a:pt x="7735046" y="25161"/>
                  </a:lnTo>
                  <a:lnTo>
                    <a:pt x="7707755" y="6752"/>
                  </a:lnTo>
                  <a:lnTo>
                    <a:pt x="7674356" y="0"/>
                  </a:lnTo>
                  <a:close/>
                </a:path>
              </a:pathLst>
            </a:custGeom>
            <a:solidFill>
              <a:srgbClr val="FCEB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288036" y="147827"/>
              <a:ext cx="7760334" cy="515620"/>
            </a:xfrm>
            <a:custGeom>
              <a:avLst/>
              <a:gdLst/>
              <a:ahLst/>
              <a:cxnLst/>
              <a:rect l="l" t="t" r="r" b="b"/>
              <a:pathLst>
                <a:path w="7760334" h="515620">
                  <a:moveTo>
                    <a:pt x="0" y="85851"/>
                  </a:moveTo>
                  <a:lnTo>
                    <a:pt x="6747" y="52452"/>
                  </a:lnTo>
                  <a:lnTo>
                    <a:pt x="25147" y="25161"/>
                  </a:lnTo>
                  <a:lnTo>
                    <a:pt x="52436" y="6752"/>
                  </a:lnTo>
                  <a:lnTo>
                    <a:pt x="85852" y="0"/>
                  </a:lnTo>
                  <a:lnTo>
                    <a:pt x="7674356" y="0"/>
                  </a:lnTo>
                  <a:lnTo>
                    <a:pt x="7707755" y="6752"/>
                  </a:lnTo>
                  <a:lnTo>
                    <a:pt x="7735046" y="25161"/>
                  </a:lnTo>
                  <a:lnTo>
                    <a:pt x="7753455" y="52452"/>
                  </a:lnTo>
                  <a:lnTo>
                    <a:pt x="7760208" y="85851"/>
                  </a:lnTo>
                  <a:lnTo>
                    <a:pt x="7760208" y="429260"/>
                  </a:lnTo>
                  <a:lnTo>
                    <a:pt x="7753455" y="462659"/>
                  </a:lnTo>
                  <a:lnTo>
                    <a:pt x="7735046" y="489950"/>
                  </a:lnTo>
                  <a:lnTo>
                    <a:pt x="7707755" y="508359"/>
                  </a:lnTo>
                  <a:lnTo>
                    <a:pt x="7674356" y="515112"/>
                  </a:lnTo>
                  <a:lnTo>
                    <a:pt x="85852" y="515112"/>
                  </a:lnTo>
                  <a:lnTo>
                    <a:pt x="52436" y="508359"/>
                  </a:lnTo>
                  <a:lnTo>
                    <a:pt x="25147" y="489950"/>
                  </a:lnTo>
                  <a:lnTo>
                    <a:pt x="6747" y="462659"/>
                  </a:lnTo>
                  <a:lnTo>
                    <a:pt x="0" y="429260"/>
                  </a:lnTo>
                  <a:lnTo>
                    <a:pt x="0" y="85851"/>
                  </a:lnTo>
                  <a:close/>
                </a:path>
              </a:pathLst>
            </a:custGeom>
            <a:ln w="12192">
              <a:solidFill>
                <a:srgbClr val="FCEBD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92379" y="249682"/>
            <a:ext cx="41579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Т</a:t>
            </a:r>
            <a:r>
              <a:rPr spc="-100" dirty="0"/>
              <a:t>р</a:t>
            </a:r>
            <a:r>
              <a:rPr spc="-105" dirty="0"/>
              <a:t>е</a:t>
            </a:r>
            <a:r>
              <a:rPr spc="-95" dirty="0"/>
              <a:t>б</a:t>
            </a:r>
            <a:r>
              <a:rPr spc="-100" dirty="0"/>
              <a:t>о</a:t>
            </a:r>
            <a:r>
              <a:rPr spc="-105" dirty="0"/>
              <a:t>ван</a:t>
            </a:r>
            <a:r>
              <a:rPr spc="-100" dirty="0"/>
              <a:t>и</a:t>
            </a:r>
            <a:r>
              <a:rPr dirty="0"/>
              <a:t>я</a:t>
            </a:r>
            <a:r>
              <a:rPr spc="-250" dirty="0"/>
              <a:t> </a:t>
            </a:r>
            <a:r>
              <a:rPr dirty="0"/>
              <a:t>к</a:t>
            </a:r>
            <a:r>
              <a:rPr spc="-200" dirty="0"/>
              <a:t> </a:t>
            </a:r>
            <a:r>
              <a:rPr spc="-95" dirty="0"/>
              <a:t>з</a:t>
            </a:r>
            <a:r>
              <a:rPr spc="-105" dirty="0"/>
              <a:t>ае</a:t>
            </a:r>
            <a:r>
              <a:rPr spc="-100" dirty="0"/>
              <a:t>м</a:t>
            </a:r>
            <a:r>
              <a:rPr spc="-95" dirty="0"/>
              <a:t>щ</a:t>
            </a:r>
            <a:r>
              <a:rPr spc="-100" dirty="0"/>
              <a:t>и</a:t>
            </a:r>
            <a:r>
              <a:rPr spc="-95" dirty="0"/>
              <a:t>к</a:t>
            </a:r>
            <a:r>
              <a:rPr spc="-105" dirty="0"/>
              <a:t>а</a:t>
            </a:r>
            <a:r>
              <a:rPr dirty="0"/>
              <a:t>м</a:t>
            </a:r>
            <a:r>
              <a:rPr spc="-229" dirty="0"/>
              <a:t> </a:t>
            </a:r>
            <a:r>
              <a:rPr dirty="0"/>
              <a:t>–</a:t>
            </a:r>
            <a:r>
              <a:rPr spc="-210" dirty="0"/>
              <a:t> </a:t>
            </a:r>
            <a:r>
              <a:rPr spc="-100" dirty="0"/>
              <a:t>с</a:t>
            </a:r>
            <a:r>
              <a:rPr spc="-95" dirty="0"/>
              <a:t>убъ</a:t>
            </a:r>
            <a:r>
              <a:rPr spc="-105" dirty="0"/>
              <a:t>е</a:t>
            </a:r>
            <a:r>
              <a:rPr spc="-95" dirty="0"/>
              <a:t>кт</a:t>
            </a:r>
            <a:r>
              <a:rPr spc="-105" dirty="0"/>
              <a:t>а</a:t>
            </a:r>
            <a:r>
              <a:rPr dirty="0"/>
              <a:t>м</a:t>
            </a:r>
            <a:r>
              <a:rPr spc="-245" dirty="0"/>
              <a:t> </a:t>
            </a:r>
            <a:r>
              <a:rPr spc="-95" dirty="0"/>
              <a:t>МС</a:t>
            </a:r>
            <a:r>
              <a:rPr dirty="0"/>
              <a:t>П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09143" y="4133799"/>
            <a:ext cx="4518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1F3863"/>
                </a:solidFill>
                <a:latin typeface="Calibri"/>
                <a:cs typeface="Calibri"/>
              </a:rPr>
              <a:t>Требования</a:t>
            </a:r>
            <a:r>
              <a:rPr sz="1800" b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F3863"/>
                </a:solidFill>
                <a:latin typeface="Calibri"/>
                <a:cs typeface="Calibri"/>
              </a:rPr>
              <a:t>к</a:t>
            </a:r>
            <a:r>
              <a:rPr sz="18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инвестиционным</a:t>
            </a:r>
            <a:r>
              <a:rPr sz="1800" b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3863"/>
                </a:solidFill>
                <a:latin typeface="Calibri"/>
                <a:cs typeface="Calibri"/>
              </a:rPr>
              <a:t>проектам***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0708" y="4498847"/>
            <a:ext cx="11219180" cy="360045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622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90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1.</a:t>
            </a:r>
            <a:r>
              <a:rPr sz="1400" b="1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Доля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финансирования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инвестиционного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проекта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за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счет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заемных</a:t>
            </a:r>
            <a:r>
              <a:rPr sz="14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средств</a:t>
            </a:r>
            <a:r>
              <a:rPr sz="14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составляет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не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более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80%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708" y="4934711"/>
            <a:ext cx="11219180" cy="360045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62865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495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2.</a:t>
            </a:r>
            <a:r>
              <a:rPr sz="1400" b="1" spc="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Чистая приведенная</a:t>
            </a:r>
            <a:r>
              <a:rPr sz="14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стоимость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инвестиционного</a:t>
            </a:r>
            <a:r>
              <a:rPr sz="14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проекта</a:t>
            </a:r>
            <a:r>
              <a:rPr sz="14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является положительной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0708" y="5370576"/>
            <a:ext cx="11219180" cy="361315"/>
          </a:xfrm>
          <a:prstGeom prst="rect">
            <a:avLst/>
          </a:prstGeom>
          <a:solidFill>
            <a:srgbClr val="DAE2F3"/>
          </a:solidFill>
        </p:spPr>
        <p:txBody>
          <a:bodyPr vert="horz" wrap="square" lIns="0" tIns="6350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1F3863"/>
                </a:solidFill>
                <a:latin typeface="Calibri"/>
                <a:cs typeface="Calibri"/>
              </a:rPr>
              <a:t>3.</a:t>
            </a:r>
            <a:r>
              <a:rPr sz="1400" b="1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Внутренняя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норма рентабельности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превышает выбранную</a:t>
            </a:r>
            <a:r>
              <a:rPr sz="1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ставку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дисконтирования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110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1233</Words>
  <Application>Microsoft Office PowerPoint</Application>
  <PresentationFormat>Произвольный</PresentationFormat>
  <Paragraphs>144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Условия предоставления кредитных каникул</vt:lpstr>
      <vt:lpstr>Презентация PowerPoint</vt:lpstr>
      <vt:lpstr>Общие условия Программы</vt:lpstr>
      <vt:lpstr>Презентация PowerPoint</vt:lpstr>
      <vt:lpstr>Общие условия Программы</vt:lpstr>
      <vt:lpstr>Требования к заемщикам – субъектам МСП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Мерцалов Даниил Антонович</dc:creator>
  <cp:lastModifiedBy>Елена Андреевна Делиу</cp:lastModifiedBy>
  <cp:revision>22</cp:revision>
  <cp:lastPrinted>2022-03-22T08:52:35Z</cp:lastPrinted>
  <dcterms:created xsi:type="dcterms:W3CDTF">2022-03-22T06:33:39Z</dcterms:created>
  <dcterms:modified xsi:type="dcterms:W3CDTF">2022-03-23T00:25:34Z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2022-03-22T00:00:00Z</vt:filetime>
  </property>
</Properties>
</file>