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81" r:id="rId4"/>
    <p:sldId id="273" r:id="rId5"/>
    <p:sldId id="282" r:id="rId6"/>
    <p:sldId id="285" r:id="rId7"/>
    <p:sldId id="296" r:id="rId8"/>
    <p:sldId id="283" r:id="rId9"/>
    <p:sldId id="284" r:id="rId10"/>
    <p:sldId id="294" r:id="rId11"/>
    <p:sldId id="286" r:id="rId12"/>
    <p:sldId id="295" r:id="rId13"/>
    <p:sldId id="262" r:id="rId14"/>
    <p:sldId id="289" r:id="rId15"/>
    <p:sldId id="290" r:id="rId16"/>
    <p:sldId id="297" r:id="rId17"/>
    <p:sldId id="291" r:id="rId18"/>
    <p:sldId id="293" r:id="rId19"/>
    <p:sldId id="292" r:id="rId20"/>
    <p:sldId id="298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FFFF"/>
    <a:srgbClr val="800080"/>
    <a:srgbClr val="CCFFFF"/>
    <a:srgbClr val="CC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68ED3-581B-4447-8C41-DA0E9FA8151C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DAFA0-3AC1-49B6-BEDA-3D6D323700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06A97-8FF1-4F79-884D-CDAA6EBE52E8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294E2-7CA5-4509-8974-5B89B452A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294E2-7CA5-4509-8974-5B89B452A3B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B1ED7-087D-43D4-A4FF-32F0298C4A1B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B44FA-5FF6-4209-9995-FE85074CC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2132856"/>
            <a:ext cx="6929486" cy="3024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Новое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в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Размещении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нестационарных торговых объектов на территории Уссурийского городского округа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1800" y="5301208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потребительского рынка 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управления экономического развития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администрации Уссурийского городского округа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1071546"/>
          <a:ext cx="5929354" cy="487680"/>
        </p:xfrm>
        <a:graphic>
          <a:graphicData uri="http://schemas.openxmlformats.org/drawingml/2006/table">
            <a:tbl>
              <a:tblPr/>
              <a:tblGrid>
                <a:gridCol w="592935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latin typeface="Times New Roman"/>
                          <a:ea typeface="Times New Roman"/>
                        </a:rPr>
                        <a:t>Администрация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latin typeface="Times New Roman"/>
                          <a:ea typeface="Times New Roman"/>
                        </a:rPr>
                        <a:t>Уссурийского городского округа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Econ_13\общая\герб.jpg"/>
          <p:cNvPicPr>
            <a:picLocks noChangeAspect="1" noChangeArrowheads="1"/>
          </p:cNvPicPr>
          <p:nvPr/>
        </p:nvPicPr>
        <p:blipFill>
          <a:blip r:embed="rId2" cstate="print"/>
          <a:srcRect l="13333" t="8333" r="13333" b="8333"/>
          <a:stretch>
            <a:fillRect/>
          </a:stretch>
        </p:blipFill>
        <p:spPr bwMode="auto">
          <a:xfrm>
            <a:off x="3995936" y="260648"/>
            <a:ext cx="792088" cy="72008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138818"/>
            <a:ext cx="9144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300" b="1" u="sng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Документы, предоставляемые заявителем                                      для определения его единственным претендентом,                        либо претендентами для участия в аукционе</a:t>
            </a:r>
            <a:endParaRPr kumimoji="0" lang="ru-RU" sz="2300" b="1" i="0" u="sng" strike="noStrike" normalizeH="0" baseline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052736"/>
            <a:ext cx="8640960" cy="50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5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Эскиз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(фотографию) предполагаемого к размещению НТО с указанием адресного ориентира места размещения НТО, вида НТО, периода размещения НТО, специализации НТО, площади НТО и площадь земельного участка для размещения  НТО;</a:t>
            </a:r>
            <a:endParaRPr lang="ru-RU" sz="1200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628800"/>
            <a:ext cx="8640960" cy="9361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юридических лиц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выписку из ЕГРЮЛ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копию такой выписки; документ, подтверждающий полномочия лица на осуществление действий от имени Заявителя - юридического лица. </a:t>
            </a:r>
          </a:p>
          <a:p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индивидуальных предпринимателей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выписку из ЕГРИП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копию такой выписки; в случае если Заявителем от имени индивидуального предпринимателя выступает иное доверенное лицо, доверенность на осуществление действий от имени Заявителя, подписанную индивидуальным предпринимателем.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2636912"/>
            <a:ext cx="8640960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3501008"/>
            <a:ext cx="864096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3933056"/>
            <a:ext cx="8640960" cy="3600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251520" y="263691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50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произвольной форме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 отсутствии решения о ликвидации Заявителя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юридического лица, об отсутствии решения арбитражного суда о признании Заявителя - юридического лица, индивидуального предпринимателя банкротом и об открытии конкурсного производства, об отсутствии решения о приостановлении деятельности заявителя в порядке, предусмотренном КОАП, на день подачи заявки на участие в аукционе;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3501008"/>
            <a:ext cx="8712968" cy="618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50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Банковскую выписку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реквизитами банковского счета;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323528" y="3933056"/>
            <a:ext cx="8424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50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Платежное поручение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отметкой банка плательщика об исполнении платежа (задатка);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4365104"/>
            <a:ext cx="8640960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5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Копия договора на размещение НТО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ранее заключенного с администрацией Уссурийского городского округа, срок действия которого истек либо истекает к моменту проведения аукциона (при наличии)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4941168"/>
            <a:ext cx="864096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5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Опись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прилагаемых документов в двух экземплярах.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63688" y="5373216"/>
            <a:ext cx="7272808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500"/>
              </a:spcAft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начальной (минимальной) цены за право включения в Схему составляет сумму не менее суммы, равной годовой плате по договору на размещение НТО</a:t>
            </a:r>
            <a:endParaRPr lang="ru-RU" sz="1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609329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Постановление администрации УГО  от 29.12.2018г. № 3014-НПА; п.21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8172400" y="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FF0000"/>
                </a:solidFill>
              </a:rPr>
              <a:t>*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24800" y="152400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3200" dirty="0" smtClean="0">
              <a:solidFill>
                <a:srgbClr val="FF0000"/>
              </a:solidFill>
            </a:endParaRPr>
          </a:p>
          <a:p>
            <a:pPr algn="r"/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67434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Аукцион и определение победителя на право включения                  в Схему размещения НТО на территории УГО</a:t>
            </a:r>
            <a:endParaRPr kumimoji="0" lang="ru-RU" sz="2400" b="1" i="0" u="sng" strike="noStrike" normalizeH="0" baseline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980728"/>
            <a:ext cx="871296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Аукцион является закрытым по составу участников и по форме подачи предложений о цене на право включения Претендента в Схему.</a:t>
            </a:r>
          </a:p>
          <a:p>
            <a:pPr algn="ctr"/>
            <a:endParaRPr lang="ru-RU" sz="1200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700808"/>
            <a:ext cx="8712968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 состав аукционной комиссии по проведению аукциона  и определению Победителя на право включения в Схему. Аукцион проводится Комиссией в присутствии Претендентов или их представителей.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636912"/>
            <a:ext cx="8784976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3501008"/>
            <a:ext cx="8784976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4365104"/>
            <a:ext cx="8784976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251520" y="2832756"/>
            <a:ext cx="8496944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Регистрация Претендентов на участие в аукционе осуществляется непосредственно перед началом проведения аукциона секретарем Комиссии.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350100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Предложения о цене, предлагаемой за право включения в Схему, подаются Претендентом в письменном виде в запечатанных конвертах, заверяются его личной подписью.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179512" y="436510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Победитель определяется Комиссией открытым голосованием большинством голосов. Победителем аукциона является Претендент, предложивший наиболее высокую цену на право включения в Схему.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5373216"/>
            <a:ext cx="878497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Комиссии об определении Победителя оформляется протоколом об итогах аукциона            и вручается Победителю в срок не позднее 3-х рабочих дней со дня подписания.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23920" y="11663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FF0000"/>
                </a:solidFill>
              </a:rPr>
              <a:t>*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609329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Постановление администрации УГО  от 29.12.2018г. № 3014-НПА.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1555"/>
            <a:ext cx="8858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</a:t>
            </a:r>
            <a:r>
              <a:rPr kumimoji="0" lang="ru-RU" sz="2800" b="1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 договора на размещение НТО</a:t>
            </a:r>
            <a:endParaRPr kumimoji="0" lang="ru-RU" sz="2800" b="1" i="0" u="sng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5576" y="692696"/>
            <a:ext cx="7776864" cy="73866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Включение хозяйствующего субъекта  в схему размещения НТО постановлением администрации Уссурийского городского округа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размещение постановления на сайте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39752" y="1628800"/>
            <a:ext cx="4392488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Направление уведомления хозяйствующему субъекту о предоставлении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для заключения договора </a:t>
            </a:r>
            <a:endParaRPr lang="ru-RU" sz="1400" dirty="0"/>
          </a:p>
        </p:txBody>
      </p:sp>
      <p:sp>
        <p:nvSpPr>
          <p:cNvPr id="49" name="TextBox 48"/>
          <p:cNvSpPr txBox="1"/>
          <p:nvPr/>
        </p:nvSpPr>
        <p:spPr>
          <a:xfrm rot="10800000" flipV="1">
            <a:off x="6588224" y="1628800"/>
            <a:ext cx="2158960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течение 5-ти дней с момента опубликования постановления</a:t>
            </a:r>
            <a:endParaRPr lang="ru-RU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2195736" y="2276872"/>
            <a:ext cx="4536504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Предоставление документов хозяйствующим субъектом</a:t>
            </a:r>
            <a:endParaRPr lang="ru-RU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6732240" y="2276872"/>
            <a:ext cx="2304256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срок не позднее 30-ти дней с момента получения уведомления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95736" y="3861048"/>
            <a:ext cx="4536504" cy="73866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Согласование проекта договора НТО с учетом требований к проекту НТО                               управлением градостроительства</a:t>
            </a:r>
          </a:p>
        </p:txBody>
      </p:sp>
      <p:sp>
        <p:nvSpPr>
          <p:cNvPr id="54" name="TextBox 53"/>
          <p:cNvSpPr txBox="1"/>
          <p:nvPr/>
        </p:nvSpPr>
        <p:spPr>
          <a:xfrm rot="10800000" flipV="1">
            <a:off x="2195736" y="4977463"/>
            <a:ext cx="4536504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Подписание договора и вручение хозяйствующему субъекту</a:t>
            </a:r>
          </a:p>
        </p:txBody>
      </p:sp>
      <p:sp>
        <p:nvSpPr>
          <p:cNvPr id="67" name="TextBox 66"/>
          <p:cNvSpPr txBox="1"/>
          <p:nvPr/>
        </p:nvSpPr>
        <p:spPr>
          <a:xfrm rot="10800000" flipV="1">
            <a:off x="2195736" y="2884295"/>
            <a:ext cx="4536504" cy="67710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Подготовка проекта договора уполномоченным органом </a:t>
            </a:r>
          </a:p>
          <a:p>
            <a:pPr marL="342900" indent="-342900"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срок не позднее 5-ти рабочих дней с момента поступления документов </a:t>
            </a:r>
          </a:p>
        </p:txBody>
      </p:sp>
      <p:sp>
        <p:nvSpPr>
          <p:cNvPr id="79" name="TextBox 78"/>
          <p:cNvSpPr txBox="1"/>
          <p:nvPr/>
        </p:nvSpPr>
        <p:spPr>
          <a:xfrm rot="10800000" flipV="1">
            <a:off x="179512" y="1556792"/>
            <a:ext cx="1800200" cy="3168352"/>
          </a:xfrm>
          <a:prstGeom prst="rect">
            <a:avLst/>
          </a:prstGeom>
          <a:solidFill>
            <a:schemeClr val="accent3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Документы для заключения договора:</a:t>
            </a:r>
          </a:p>
          <a:p>
            <a:pPr marL="342900" indent="-342900" algn="just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1.Проект НТО с учетом требований к проекту;</a:t>
            </a:r>
          </a:p>
          <a:p>
            <a:pPr marL="342900" indent="-3429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2.Выписка из ЕГРЮЛ или ЕГРИП (в случае, если хозяйствующему субъекту было предоставлено право на включение в Схему без участия                    в аукционе)</a:t>
            </a:r>
          </a:p>
        </p:txBody>
      </p:sp>
      <p:cxnSp>
        <p:nvCxnSpPr>
          <p:cNvPr id="81" name="Прямая со стрелкой 80"/>
          <p:cNvCxnSpPr/>
          <p:nvPr/>
        </p:nvCxnSpPr>
        <p:spPr>
          <a:xfrm>
            <a:off x="2483768" y="98072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4572000" y="1412776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H="1">
            <a:off x="1979712" y="1916832"/>
            <a:ext cx="20882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48" idx="2"/>
            <a:endCxn id="50" idx="0"/>
          </p:cNvCxnSpPr>
          <p:nvPr/>
        </p:nvCxnSpPr>
        <p:spPr>
          <a:xfrm flipH="1">
            <a:off x="4463988" y="2152020"/>
            <a:ext cx="72008" cy="1248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4572000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4644008" y="3573016"/>
            <a:ext cx="0" cy="2996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4644008" y="4653136"/>
            <a:ext cx="0" cy="2996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 rot="10800000" flipV="1">
            <a:off x="7236296" y="3201943"/>
            <a:ext cx="1728192" cy="175432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90488" indent="-1588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Общий срок подготовки и согласования договора не должен превышать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40 рабочих дней              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даты поступления документов от субъекта торговли.</a:t>
            </a:r>
          </a:p>
        </p:txBody>
      </p:sp>
      <p:sp>
        <p:nvSpPr>
          <p:cNvPr id="23" name="Правая фигурная скобка 22"/>
          <p:cNvSpPr/>
          <p:nvPr/>
        </p:nvSpPr>
        <p:spPr>
          <a:xfrm>
            <a:off x="6804248" y="2852936"/>
            <a:ext cx="432048" cy="2664296"/>
          </a:xfrm>
          <a:prstGeom prst="rightBrace">
            <a:avLst>
              <a:gd name="adj1" fmla="val 8333"/>
              <a:gd name="adj2" fmla="val 49644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172400" y="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FF0000"/>
                </a:solidFill>
              </a:rPr>
              <a:t>*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594928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Постановление администрации УГО  от 16.10.2019г. № 2441-НПА; </a:t>
            </a:r>
            <a:r>
              <a:rPr lang="ru-RU" sz="1400" dirty="0" err="1" smtClean="0"/>
              <a:t>пп</a:t>
            </a:r>
            <a:r>
              <a:rPr lang="ru-RU" sz="1400" dirty="0" smtClean="0"/>
              <a:t>. «в» п. 1.</a:t>
            </a:r>
            <a:endParaRPr lang="ru-RU" sz="2400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067944" y="1916832"/>
            <a:ext cx="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82823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Новые т</a:t>
            </a:r>
            <a:r>
              <a:rPr kumimoji="0" lang="ru-RU" sz="2400" b="1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ребования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проекту нестационарного</a:t>
            </a:r>
            <a:r>
              <a:rPr kumimoji="0" lang="ru-RU" sz="2200" b="1" i="0" u="sng" strike="noStrike" normalizeH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торгового объекта</a:t>
            </a:r>
            <a:endParaRPr kumimoji="0" lang="ru-RU" sz="2200" b="1" i="0" u="sng" strike="noStrike" normalizeH="0" baseline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1196752"/>
            <a:ext cx="9036496" cy="12241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записка, включающая архитектурные решения:</a:t>
            </a:r>
          </a:p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-описание решений субъекта торговли по благоустройству, озеленению и освещению прилегающей к НТО территории; </a:t>
            </a:r>
          </a:p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-описание и обоснование внешнего и внутреннего вида НТО, его пространственной, планировочной и функциональной организации;</a:t>
            </a:r>
          </a:p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-описание и обоснование использованных композиционных приемов при оформлении фасадов и интерьеров НТО;</a:t>
            </a:r>
          </a:p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-описание решений по внешней отделке НТО;</a:t>
            </a:r>
            <a:endParaRPr lang="ru-RU" sz="1300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2492896"/>
            <a:ext cx="9144000" cy="172819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планировочной организации земельного участка с обозначением места размещения НТО, подъездов и проходов к нему: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-графическое местоположение НТО на картографической схеме  расположения масштабом 1:500 с привязкой к ближайшему объекту капитального строительства, имеющему почтовый адрес, с указанием координат характерных точек границ земельного участка, занятого НТО в местной системе координат МСК-25; 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-схематичное изображение внешнего подъезда к НТО транспортных средств, обеспечивающих торговую деятельность НТО; 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-фотомонтаж проектируемого НТО по предполагаемому месту установки с включением сложившейся застройки;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4293096"/>
            <a:ext cx="9144000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5013176"/>
            <a:ext cx="9144000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5445224"/>
            <a:ext cx="9144000" cy="4320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908720"/>
            <a:ext cx="8136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должен содержать следующие разделы:</a:t>
            </a: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107504" y="4365104"/>
            <a:ext cx="9036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сведения об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инженерном оборудовании, сводный план сетей инженерно-технического обеспечения с обозначением мест подключения (технологического присоединения) проектируемого объекта к сетям инженерно- технического обеспечения;</a:t>
            </a:r>
            <a:endParaRPr lang="ru-RU" sz="1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5013176"/>
            <a:ext cx="903649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об источниках присоединения НТО к сетям энергоснабжения, водоснабжения, водоотведения, теплоснабжения;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107504" y="5445224"/>
            <a:ext cx="82809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мероприятий по обеспечению доступа маломобильных групп населения к объекту.</a:t>
            </a:r>
            <a:endParaRPr lang="ru-RU" sz="1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FF0000"/>
                </a:solidFill>
              </a:rPr>
              <a:t>*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594928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Постановление администрации УГО  от 16.10.2019г. № 2441-НПА; Приложение № 1.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16632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u="sng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Договор на размещение НТО</a:t>
            </a:r>
            <a:endParaRPr kumimoji="0" lang="ru-RU" sz="2000" b="1" i="0" u="sng" strike="noStrike" normalizeH="0" baseline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48680"/>
            <a:ext cx="8712968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 на размещение НТО продлению и пролонгации не подлежит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980728"/>
            <a:ext cx="8712968" cy="9361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окончанию срока действия Договора место под размещение НТО , включенное в Схему, подлежит пересмотру  на предмет соответствия требованием к размещению НТО, Комиссией по размещению НТО, с учетом заключений отраслевых органов и муниципальных учреждений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988840"/>
            <a:ext cx="8784976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2852936"/>
            <a:ext cx="4536504" cy="1800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251520" y="191683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5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Договор на размещение НТО заключается на срок 5 (пять) лет, кроме договоров на размещение НТО, предназначенных для сезонной продажи, которые заключаются на период действия сезона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512" y="2852936"/>
            <a:ext cx="46085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НТО, расположенных в Центральном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микрорайоне  г.Уссурийска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(в границах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Агеева до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ул.Комарова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от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ул.Ленинградская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ул.Краснознаменная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нто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р/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)*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нто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Ср. плата за размещение НТО (до 16.10.2019)–114.42 руб.               за 1 кв.м.</a:t>
            </a:r>
          </a:p>
          <a:p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Ср. плата за размещение НТО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(после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16.10.2019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)–228,84 руб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за 1 кв.м</a:t>
            </a:r>
            <a:endParaRPr lang="ru-RU" sz="1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2852936"/>
            <a:ext cx="4320480" cy="1800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50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НТО, расположенных в других микрорайонах города и на сельских территориях УГО </a:t>
            </a:r>
          </a:p>
          <a:p>
            <a:pPr algn="ctr">
              <a:spcAft>
                <a:spcPts val="500"/>
              </a:spcAf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нто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р/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12)*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нто</a:t>
            </a:r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Ср. плата за размещение НТО (до 16.10.2019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)–84,50руб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за 1 кв.м.</a:t>
            </a:r>
          </a:p>
          <a:p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Ср. плата за размещение НТО (после 16.10.2019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)–осталась без изменения</a:t>
            </a:r>
            <a:endParaRPr lang="ru-RU" sz="1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4725144"/>
            <a:ext cx="8784976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500"/>
              </a:spcAf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нто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размер платы по договору на размещение НТО;</a:t>
            </a:r>
          </a:p>
          <a:p>
            <a:pPr lvl="0">
              <a:spcAft>
                <a:spcPts val="50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–годовой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арендной платы за земельный участок (кроме случаев, в которых право на заключение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договора приобретается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результатам торгов (конкурсов, аукционов) на котором размещен НТО, определенный в соответствии с решением Думы УГО от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30.06.2010г.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262-НПА «О Положении о порядке определения размера арендной платы, а также о порядке, условиях и сроках внесения арендной платы за использование земельных участков, находящихся в собственности УГО;</a:t>
            </a:r>
          </a:p>
          <a:p>
            <a:pPr lvl="0">
              <a:spcAft>
                <a:spcPts val="500"/>
              </a:spcAf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нто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размещения НТО в месяцах.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 rot="10800000" flipV="1">
            <a:off x="2555776" y="2420888"/>
            <a:ext cx="3456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Плата за размещение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НТО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491880" y="2708920"/>
            <a:ext cx="360040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220072" y="2708920"/>
            <a:ext cx="432048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72400" y="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FF0000"/>
                </a:solidFill>
              </a:rPr>
              <a:t>*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623731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Постановление администрации УГО  от 16.10.2019г. № 2441-НПА; </a:t>
            </a:r>
            <a:r>
              <a:rPr lang="ru-RU" sz="1400" dirty="0" err="1" smtClean="0"/>
              <a:t>пп</a:t>
            </a:r>
            <a:r>
              <a:rPr lang="ru-RU" sz="1400" dirty="0" smtClean="0"/>
              <a:t>. «в» п. 1.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9512" y="2132856"/>
            <a:ext cx="8640960" cy="38164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Вводится процедура осмотра НТО после совершенных действий по размещению НТО субъектом. 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 торговли извещает уполномоченный орган о размещении НТО любым доступным способом. Уполномоченный орган в срок не позднее 5 рабочих дней с момента поступления обращения совместно с управлениями: градостроительства, жизнеобеспечения и МКУ «Управление благоустройства» производит осмотр НТО на предмет соответствия Схеме и Договору.  По результатам комиссионного осмотра составляется акт на предмет соответствия (несоответствия) НТО Схеме и Договору.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выявления несоответствия размещенного НТО Схеме, Договору и неустранения нарушений субъектом в срок не позднее 30 дней, администрация УГО вправе расторгнуть Договор в одностороннем порядке 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836712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Эксплуатация размещенных НТО  разрешается в случае, если такие НТО размещены в соответствии с требованиями, указанными в Договоре и Проекте, а также иными действующими градостроительными, строительными, архитектурными, пожарными, санитарными и иными нормами, правилами и нормативами.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-2373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 Эксплуатация размещенных НТО</a:t>
            </a:r>
            <a:endParaRPr kumimoji="0" lang="ru-RU" sz="2400" b="1" i="0" u="sng" strike="noStrike" normalizeH="0" baseline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609329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Постановление администрации УГО  от 16.10.2019г. № 2441-НПА; </a:t>
            </a:r>
            <a:r>
              <a:rPr lang="ru-RU" sz="1400" dirty="0" err="1" smtClean="0"/>
              <a:t>пп</a:t>
            </a:r>
            <a:r>
              <a:rPr lang="ru-RU" sz="1400" dirty="0" smtClean="0"/>
              <a:t>. «в» п. 1.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172400" y="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FF0000"/>
                </a:solidFill>
              </a:rPr>
              <a:t>*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07504" y="908720"/>
            <a:ext cx="8856984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прекращения деятельности субъекта торговли  и внесения соответствующей записи в единый государственный реестр юридических лиц либо индивидуальных предпринимателей;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1556792"/>
            <a:ext cx="8821488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передачи по любому законному основанию третьему лицу права на осуществление торговой деятельности в месте размещения НТО, включенного в Схему;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2348880"/>
            <a:ext cx="8856984" cy="19442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неоднократного (более двух раз в течение одного календарного года) нарушения законодательства Р Ф, после вступления в установленном порядке в законную силу решения уполномоченного органа и (или) суда о привлечении субъекта торговли  к административной ответственности, при условии неустранения административного нарушения, связанного: с нарушением земельного законодательства РФ; с несоответствием указанных в Схеме сведений о НТО по виду, специализации, периоду его размещения (изменение внешнего вида, размеров, площади НТО в ходе его эксплуатации, возведение пристроек, надстройка дополнительных антресолей и этажей и др.); в случае реализации в НТО товаров,  реализация которых запрещена действующим законодательством РФ;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14. Основания для расторжения Договора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одностороннем порядке</a:t>
            </a:r>
            <a:endParaRPr kumimoji="0" lang="ru-RU" sz="2000" b="1" i="0" u="sng" strike="noStrike" normalizeH="0" baseline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504" y="4365104"/>
            <a:ext cx="8856984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случаях, если размещение НТО влечет нарушение, ограничение и невозможность реализации прав третьих лиц в соответствии с Земельным кодексом Российской Федерации, а также в случаях предусмотренных федеральным и региональным законодательством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7504" y="5229200"/>
            <a:ext cx="8784976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Aft>
                <a:spcPts val="50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иным основаниям, установленным действующим законодательством.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6021288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Постановление администрации УГО  от 16.10.2019г. № 2441-НПА; п. 3.2.4. Формы договора на размещение НТО.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172400" y="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FF0000"/>
                </a:solidFill>
              </a:rPr>
              <a:t>*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619672" y="-38154"/>
            <a:ext cx="56166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 Компенсационное место</a:t>
            </a:r>
            <a:endParaRPr kumimoji="0" lang="ru-RU" sz="2800" b="1" i="0" u="sng" strike="noStrike" normalizeH="0" baseline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548680"/>
            <a:ext cx="8784976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Постановлением администрации УГО от 16 октября 2019 года № 2441-НПА «О внесении изменений в Положение о порядке размещения НТО на территории УГО»  принят порядок предоставления компенсационных мест для размещения НТО</a:t>
            </a:r>
          </a:p>
          <a:p>
            <a:pPr algn="ctr"/>
            <a:endParaRPr lang="ru-RU" sz="1200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484784"/>
            <a:ext cx="8784976" cy="10081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Компенсационное место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альтернативное место размещения НТО, равноценное месту размещения НТО, включенному в Схему, по критерием территориальной и пешеходной доступности, привлекательности для осуществления торговой деятельности соответствующими товарами, платы за размещение и иным критериям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2636912"/>
            <a:ext cx="8856984" cy="9361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3717032"/>
            <a:ext cx="8856984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4437112"/>
            <a:ext cx="8856984" cy="12241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107504" y="2564904"/>
            <a:ext cx="8856984" cy="1098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Предоставляется компенсационное место по инициативе администрации УГО, в случае, если место размещения НТО, включенное в Схему, влечет нарушение, ограничение и невозможность реализации прав третьих лиц в соответствии с Земельным кодексом РФ, а также в случаях, предусмотренных федеральным и региональным законодательством.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3717032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Осуществляется без проведения торгов с одновременным исключением места размещения НТО из Схемы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251520" y="4509120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Равнозначность предоставляемого компенсационного места, месту под размещение НТО, включенного в Схему, определяется Комиссией по размещению НТО. Комиссия вправе изменить площадь земельного участка под размещение НТО, в случае отсутствия компенсационного места, равнозначного по площади, или с письменного согласия субъекта торговли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5805264"/>
            <a:ext cx="8784976" cy="8640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 торговли вправе отказаться от предлагаемых ему компенсационных мест не более трех раз. В случае отказа от компенсационного места 3 раза, исключение места размещения НТО осуществляется без предоставления компенсационного места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0124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normalizeH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16. Алгоритм предоставления компенсационных мест</a:t>
            </a:r>
            <a:endParaRPr kumimoji="0" lang="ru-RU" sz="1400" b="1" i="0" u="none" strike="noStrike" normalizeH="0" baseline="0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476673"/>
            <a:ext cx="7128792" cy="4616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Направление хозяйствующему субъекту уведомления о расторжении договора и переносу на компенсационное место с предложением о выборе способа предоставления компенсационных мест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304" y="476672"/>
            <a:ext cx="2304256" cy="50783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* Не позднее 5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р.дн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 с момента поступлений информации о необходимости переноса. 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9792" y="1628800"/>
            <a:ext cx="2880320" cy="461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 числа свободных мест в действующей Схеме размещения НТО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547664" y="1052736"/>
            <a:ext cx="5040560" cy="307777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strike="noStrike" normalizeH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Способы выбора компенсационных мест</a:t>
            </a:r>
            <a:endParaRPr kumimoji="0" lang="ru-RU" sz="1050" b="1" i="0" strike="noStrike" normalizeH="0" baseline="0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1628800"/>
            <a:ext cx="2376264" cy="12003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Субъект выбирает место под размещение НТО самостоятельно и направляет заявление о включении места в Схему на рассмотрение Комиссии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6136" y="1628800"/>
            <a:ext cx="3240360" cy="461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 числа свободных мест , предоставленных администрацией УГО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99792" y="2492896"/>
            <a:ext cx="2160240" cy="2769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Рассмотрение Комиссии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99792" y="3068960"/>
            <a:ext cx="2160240" cy="461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Подготовка проекта постановления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504" y="3212976"/>
            <a:ext cx="2664296" cy="23083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течении 5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р.дн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 с даты подписания протокола 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6136" y="2420888"/>
            <a:ext cx="216024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Определение компенсационного места управлением градостроительства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6136" y="3501008"/>
            <a:ext cx="2160240" cy="461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Согласование управлением жизнеобеспечения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96136" y="4221088"/>
            <a:ext cx="2160240" cy="2769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Рассмотрение комиссии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6136" y="4725144"/>
            <a:ext cx="2160240" cy="6463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Направление уведомления субъекту о предоставлении компенсационного места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5661248"/>
            <a:ext cx="2088232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Направление субъектом уведомления о согласии в предоставлении компенсационного места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76256" y="5661248"/>
            <a:ext cx="2016224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Направление субъектом уведомления об отказе в предоставлении компенсационного места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64088" y="6453336"/>
            <a:ext cx="3096344" cy="23083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течении 10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р.дн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 с момента получения уведомления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hape 35"/>
          <p:cNvCxnSpPr>
            <a:endCxn id="28" idx="3"/>
          </p:cNvCxnSpPr>
          <p:nvPr/>
        </p:nvCxnSpPr>
        <p:spPr>
          <a:xfrm rot="16200000" flipV="1">
            <a:off x="6867982" y="3924782"/>
            <a:ext cx="2824861" cy="648072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699792" y="3789040"/>
            <a:ext cx="2160240" cy="6463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Подготовка проекта соглашения о расторжении договора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99792" y="4725144"/>
            <a:ext cx="216024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Подготовка проекта договора со сроком действия, указанного в Схеме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hape 39"/>
          <p:cNvCxnSpPr>
            <a:endCxn id="26" idx="3"/>
          </p:cNvCxnSpPr>
          <p:nvPr/>
        </p:nvCxnSpPr>
        <p:spPr>
          <a:xfrm rot="16200000" flipV="1">
            <a:off x="3931333" y="4228493"/>
            <a:ext cx="2361455" cy="504056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995936" y="2132856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2" idx="2"/>
            <a:endCxn id="21" idx="0"/>
          </p:cNvCxnSpPr>
          <p:nvPr/>
        </p:nvCxnSpPr>
        <p:spPr>
          <a:xfrm>
            <a:off x="4067944" y="1360513"/>
            <a:ext cx="72008" cy="2682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300192" y="1340768"/>
            <a:ext cx="504056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995936" y="3573016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995936" y="278092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3995936" y="44371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28" idx="0"/>
          </p:cNvCxnSpPr>
          <p:nvPr/>
        </p:nvCxnSpPr>
        <p:spPr>
          <a:xfrm>
            <a:off x="6876256" y="2132856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29" idx="0"/>
          </p:cNvCxnSpPr>
          <p:nvPr/>
        </p:nvCxnSpPr>
        <p:spPr>
          <a:xfrm>
            <a:off x="6876256" y="3284984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30" idx="0"/>
          </p:cNvCxnSpPr>
          <p:nvPr/>
        </p:nvCxnSpPr>
        <p:spPr>
          <a:xfrm>
            <a:off x="6876256" y="4005064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31" idx="0"/>
          </p:cNvCxnSpPr>
          <p:nvPr/>
        </p:nvCxnSpPr>
        <p:spPr>
          <a:xfrm>
            <a:off x="6876256" y="4581128"/>
            <a:ext cx="0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740352" y="5373216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2483768" y="1340768"/>
            <a:ext cx="36004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>
            <a:off x="6012160" y="5373216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676456" y="3429000"/>
            <a:ext cx="346249" cy="1152128"/>
          </a:xfrm>
          <a:prstGeom prst="rect">
            <a:avLst/>
          </a:prstGeom>
          <a:noFill/>
          <a:ln w="57150">
            <a:noFill/>
          </a:ln>
        </p:spPr>
        <p:txBody>
          <a:bodyPr vert="vert" wrap="square" rtlCol="0">
            <a:spAutoFit/>
          </a:bodyPr>
          <a:lstStyle/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В течении 3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р.дн</a:t>
            </a:r>
            <a:r>
              <a:rPr lang="ru-RU" sz="1050" dirty="0" smtClean="0"/>
              <a:t>. </a:t>
            </a:r>
            <a:endParaRPr lang="ru-RU" sz="1050" dirty="0"/>
          </a:p>
        </p:txBody>
      </p:sp>
      <p:cxnSp>
        <p:nvCxnSpPr>
          <p:cNvPr id="41" name="Прямая со стрелкой 40"/>
          <p:cNvCxnSpPr>
            <a:stCxn id="23" idx="3"/>
          </p:cNvCxnSpPr>
          <p:nvPr/>
        </p:nvCxnSpPr>
        <p:spPr>
          <a:xfrm>
            <a:off x="2555776" y="2228965"/>
            <a:ext cx="288032" cy="26393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172400" y="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FF0000"/>
                </a:solidFill>
              </a:rPr>
              <a:t>*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79512" y="5229200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Постановление администрации УГО  от 16.10.2019г. № 2441-НПА; Порядок предоставления компенсационных мест.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-48921"/>
            <a:ext cx="853475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 Ознакомиться с порядком размещения нестационарных торговых объектов               на территории</a:t>
            </a:r>
            <a:r>
              <a:rPr kumimoji="0" lang="ru-RU" b="1" i="0" strike="noStrike" normalizeH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УГО</a:t>
            </a:r>
            <a:r>
              <a:rPr kumimoji="0" lang="ru-RU" b="1" i="0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b="1" i="0" strike="noStrike" normalizeH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также со Схемой размещения НТО                                              на территории УГО,</a:t>
            </a:r>
            <a:r>
              <a:rPr kumimoji="0" lang="en-US" b="1" i="0" strike="noStrike" normalizeH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strike="noStrike" normalizeH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можете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официальном сайте администрации УГО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adm-ussuriisk.ru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разделе: </a:t>
            </a:r>
            <a:endParaRPr lang="ru-RU" b="1" dirty="0" smtClean="0">
              <a:solidFill>
                <a:srgbClr val="7030A0"/>
              </a:solidFill>
            </a:endParaRPr>
          </a:p>
        </p:txBody>
      </p:sp>
      <p:cxnSp>
        <p:nvCxnSpPr>
          <p:cNvPr id="81" name="Прямая со стрелкой 80"/>
          <p:cNvCxnSpPr/>
          <p:nvPr/>
        </p:nvCxnSpPr>
        <p:spPr>
          <a:xfrm>
            <a:off x="2483768" y="98072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7504" y="1268760"/>
            <a:ext cx="158417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Муниципальные услуги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91680" y="1844824"/>
            <a:ext cx="1512168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Функции по осуществлению муниципального контроля </a:t>
            </a:r>
            <a:endParaRPr lang="ru-RU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419872" y="2708920"/>
            <a:ext cx="1728192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Перечень видов </a:t>
            </a:r>
          </a:p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Муниципального контроля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20072" y="3501008"/>
            <a:ext cx="1728192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Муниципальный контроль</a:t>
            </a:r>
          </a:p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области </a:t>
            </a:r>
          </a:p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торговой деятельности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04248" y="4797152"/>
            <a:ext cx="2160240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Перечень нормативных правовых актов и их отдельных        частей, информационные письма,</a:t>
            </a:r>
          </a:p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памятки  в помощь предпринимателю</a:t>
            </a:r>
          </a:p>
        </p:txBody>
      </p:sp>
      <p:cxnSp>
        <p:nvCxnSpPr>
          <p:cNvPr id="19" name="Shape 18"/>
          <p:cNvCxnSpPr>
            <a:stCxn id="32" idx="3"/>
            <a:endCxn id="33" idx="0"/>
          </p:cNvCxnSpPr>
          <p:nvPr/>
        </p:nvCxnSpPr>
        <p:spPr>
          <a:xfrm>
            <a:off x="1691680" y="1530370"/>
            <a:ext cx="756084" cy="314454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endCxn id="34" idx="0"/>
          </p:cNvCxnSpPr>
          <p:nvPr/>
        </p:nvCxnSpPr>
        <p:spPr>
          <a:xfrm>
            <a:off x="3203848" y="2204864"/>
            <a:ext cx="1080120" cy="504056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endCxn id="35" idx="0"/>
          </p:cNvCxnSpPr>
          <p:nvPr/>
        </p:nvCxnSpPr>
        <p:spPr>
          <a:xfrm>
            <a:off x="5148064" y="3068960"/>
            <a:ext cx="936104" cy="432048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endCxn id="36" idx="0"/>
          </p:cNvCxnSpPr>
          <p:nvPr/>
        </p:nvCxnSpPr>
        <p:spPr>
          <a:xfrm>
            <a:off x="6948264" y="4149080"/>
            <a:ext cx="936104" cy="648072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8312" cy="864096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Правовое основание размещения </a:t>
            </a:r>
            <a:r>
              <a:rPr lang="ru-RU" sz="31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НТО </a:t>
            </a:r>
            <a:r>
              <a:rPr lang="ru-RU" u="sng" dirty="0">
                <a:solidFill>
                  <a:srgbClr val="7030A0"/>
                </a:solidFill>
              </a:rPr>
              <a:t/>
            </a:r>
            <a:br>
              <a:rPr lang="ru-RU" u="sng" dirty="0">
                <a:solidFill>
                  <a:srgbClr val="7030A0"/>
                </a:solidFill>
              </a:rPr>
            </a:br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6470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Федеральное законодательство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764704"/>
            <a:ext cx="676875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 от 28 декабря 2009 года № 381-ФЗ «Об основах государственного регулирования торговой деятельности в Российской Федерации»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12776"/>
            <a:ext cx="158417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Законодательство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Приморского края 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1412776"/>
            <a:ext cx="6768752" cy="1728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департамента  лицензирования и торговли  Приморского края от 15 декабря 2015 года № 114 «Об утверждении порядка разработки и утверждения органами местного самоуправления Приморского края  схем размещения нестационарных торговых объектов»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Администрации Приморского края от 17 апреля 2018 года № 171-па «Об утверждении Порядка отбора претендентов на право  включения в схему размещения нестационарных торговых объектов  на территории  муниципальных образований Приморского края»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284984"/>
            <a:ext cx="1512168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Правовые акты администрации Уссурийского городского округа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3284984"/>
            <a:ext cx="6768752" cy="34563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администрации Уссурийского городского округа от 27 марта  2015 года № 852 «Об утверждении Схемы размещения нестационарных торговых объектов на территории Уссурийского городского округа» 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администрации Уссурийского городского округа от 02  ноября   2015 года № 2896-НПА «Об утверждении Положения о порядке размещения нестационарных торговых объектов на территории Уссурийского городского округа»  (с изменениями от 16 октября 2019 года № 2441-НПА)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администрации Уссурийского городского округа от 29  декабря 2018 года № 3014-НПА «Об утверждении Порядка проведения закрытого аукциона и определения победителя  на право включения в Схему размещения нестационарных торговых объектов на территории Уссурийского городского округа , Порядка и сроков включения претендентов на право включения в Схему размещения нестационарных торговых объектов на территории Уссурийского городского округа и об определении уполномоченного органа по отбору претендентов на право включения в Схему размещения нестационарных торговых объектов на территории Уссурийского городского округа»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Прямая со стрелкой 80"/>
          <p:cNvCxnSpPr/>
          <p:nvPr/>
        </p:nvCxnSpPr>
        <p:spPr>
          <a:xfrm>
            <a:off x="2483768" y="98072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\\Econ_13\общая\муп контроль.png"/>
          <p:cNvPicPr>
            <a:picLocks noChangeAspect="1" noChangeArrowheads="1"/>
          </p:cNvPicPr>
          <p:nvPr/>
        </p:nvPicPr>
        <p:blipFill>
          <a:blip r:embed="rId2" cstate="print"/>
          <a:srcRect l="31192" t="10505" r="32301" b="5459"/>
          <a:stretch>
            <a:fillRect/>
          </a:stretch>
        </p:blipFill>
        <p:spPr bwMode="auto">
          <a:xfrm>
            <a:off x="323528" y="260648"/>
            <a:ext cx="8568952" cy="6303935"/>
          </a:xfrm>
          <a:prstGeom prst="rect">
            <a:avLst/>
          </a:prstGeom>
          <a:noFill/>
        </p:spPr>
      </p:pic>
      <p:sp>
        <p:nvSpPr>
          <p:cNvPr id="40" name="Овал 39"/>
          <p:cNvSpPr/>
          <p:nvPr/>
        </p:nvSpPr>
        <p:spPr>
          <a:xfrm>
            <a:off x="2483768" y="4797152"/>
            <a:ext cx="2664296" cy="1728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357430"/>
            <a:ext cx="892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Спасибо за внимание!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4" name="Picture 2" descr="\\Econ_13\общая\герб.jpg"/>
          <p:cNvPicPr>
            <a:picLocks noChangeAspect="1" noChangeArrowheads="1"/>
          </p:cNvPicPr>
          <p:nvPr/>
        </p:nvPicPr>
        <p:blipFill>
          <a:blip r:embed="rId2" cstate="print"/>
          <a:srcRect l="13333" t="8333" r="13333" b="8333"/>
          <a:stretch>
            <a:fillRect/>
          </a:stretch>
        </p:blipFill>
        <p:spPr bwMode="auto">
          <a:xfrm>
            <a:off x="3995936" y="260648"/>
            <a:ext cx="792088" cy="72008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241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  <a:noFill/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Утверждено новое Положение о Комиссии по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размещению нестационарных торговых объектов на территории Уссурийского городского округа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постановлением администрации УГО от 16 октября 2019 г.                   № 2441-НПА </a:t>
            </a:r>
            <a:br>
              <a:rPr lang="ru-RU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708920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844824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140968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7504" y="2132856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501008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412776"/>
            <a:ext cx="7704856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полномочия Комиссии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входит рассмотрение вопросов и вынесение рекомендаций по вопросам: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возможности (невозможности) включения места НТО в Схему;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исключения мест НТО из Схемы;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исключения хозяйствующих субъектов из Схемы;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равнозначности предоставляемых компенсационных мест;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Внесение изменений в Схему (параметров НТО, специализации).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3717032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Утвержден персональный состав Комиссии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который входят: 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представители отраслевых органов администрации УГО, в ведении которых находится согласование мест размещения НТО с учетом требований законодательства;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 Совета по улучшению инвестиционного климата и развитию предпринимательства при администрации УГО.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60648"/>
            <a:ext cx="8229600" cy="1368152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Размещение нестационарных торговых объектов, </a:t>
            </a:r>
            <a:b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расположенных на земельных участках, в зданиях, строениях, сооружениях, находящихся в муниципальной собственности, а также на земельных участках, собственность на которые не разграничена </a:t>
            </a:r>
            <a:b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территории Уссурийского городского округа</a:t>
            </a:r>
            <a:b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предполагает: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0" y="2060848"/>
            <a:ext cx="2736304" cy="23762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Включение места в Схему под размещение НТО в Схему размещения НТО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75856" y="2132856"/>
            <a:ext cx="2736304" cy="23762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Включение хозяйствующего субъекта в Схему размещения НТО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300192" y="2276872"/>
            <a:ext cx="2664296" cy="22322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договора             на размещение НТО с хозяйствующим субъектом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2771800" y="3068960"/>
            <a:ext cx="648072" cy="504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796136" y="2996952"/>
            <a:ext cx="648072" cy="504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562074"/>
          </a:xfrm>
          <a:noFill/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Включение нового места в Схему    </a:t>
            </a:r>
            <a:endParaRPr lang="ru-RU" sz="24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7504" y="2636912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844824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140968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501008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76470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включения нового места в Схему с предполагаемым дальнейшим размещение НТО в данном месте, хозяйствующий субъект подает в Уполномоченный орган администрации УГО заявление о включении ЮЛ и ИП в Схему размещения  НТО на территории УГО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501317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заявлению прилагается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только эскиз НТО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графический материал в цветном исполнении, представляющий собой изображение объекта, его внешний вид, архитектурное решение с элементами благоустройства, в том числе фотомонтаж НТО в предполагаемом месте размещения НТО).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67544" y="2060848"/>
            <a:ext cx="2808312" cy="252028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Изменена форма заявления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которая содержит: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47864" y="1844824"/>
            <a:ext cx="5112568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 ЮЛ и ИП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47864" y="2420888"/>
            <a:ext cx="5112568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 и специализацию НТО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140968"/>
            <a:ext cx="5184576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площадь НТО и площадь места размещения НТО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347864" y="3573016"/>
            <a:ext cx="5184576" cy="5040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периоды размещения НТО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75856" y="4149080"/>
            <a:ext cx="5256584" cy="8640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координаты характерных точек границ  земельного участка, предназначенного для размещения НТО в местной системе координат МСК-25.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56376" y="33265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FF0000"/>
                </a:solidFill>
              </a:rPr>
              <a:t>*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630932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Постановление администрации УГО  от 16.10.2019г. № 2441-НПА; приложение № 2.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858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1800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800" b="1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800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Блок-схема включения нового места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размещение НТО в Схему</a:t>
            </a:r>
            <a:endParaRPr kumimoji="0" lang="ru-RU" sz="2000" b="1" i="0" u="sng" strike="noStrike" normalizeH="0" baseline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99592" y="764704"/>
            <a:ext cx="5256584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Направление Заявления с приложением эскиза НТО субъектом</a:t>
            </a:r>
            <a:endParaRPr lang="ru-RU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899592" y="2060848"/>
            <a:ext cx="5256584" cy="49244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Принятие решения о приеме или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возврате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заявления</a:t>
            </a: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течение 3-х рабочих дней  </a:t>
            </a:r>
            <a:endParaRPr lang="ru-RU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1547664" y="2852936"/>
            <a:ext cx="3960440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Уведомление субъекта о принятом решении</a:t>
            </a:r>
            <a:endParaRPr lang="ru-RU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1619672" y="3140968"/>
            <a:ext cx="396044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день принятия решения о приеме заявления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 flipV="1">
            <a:off x="179512" y="4797152"/>
            <a:ext cx="2304256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588" indent="-1588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управление градостроительства</a:t>
            </a:r>
          </a:p>
        </p:txBody>
      </p:sp>
      <p:sp>
        <p:nvSpPr>
          <p:cNvPr id="61" name="TextBox 60"/>
          <p:cNvSpPr txBox="1"/>
          <p:nvPr/>
        </p:nvSpPr>
        <p:spPr>
          <a:xfrm rot="10800000" flipV="1">
            <a:off x="4932040" y="4797152"/>
            <a:ext cx="2376264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управление жизнеобеспечения</a:t>
            </a:r>
          </a:p>
        </p:txBody>
      </p:sp>
      <p:sp>
        <p:nvSpPr>
          <p:cNvPr id="62" name="TextBox 61"/>
          <p:cNvSpPr txBox="1"/>
          <p:nvPr/>
        </p:nvSpPr>
        <p:spPr>
          <a:xfrm rot="10800000" flipV="1">
            <a:off x="2771800" y="4797152"/>
            <a:ext cx="2016224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МКУ «Управление благоустройства»</a:t>
            </a:r>
          </a:p>
        </p:txBody>
      </p:sp>
      <p:sp>
        <p:nvSpPr>
          <p:cNvPr id="67" name="TextBox 66"/>
          <p:cNvSpPr txBox="1"/>
          <p:nvPr/>
        </p:nvSpPr>
        <p:spPr>
          <a:xfrm rot="10800000" flipV="1">
            <a:off x="971600" y="3660704"/>
            <a:ext cx="5184576" cy="73866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Направление информации об испрашиваемом месте размещения НТО для подготовки заключения о возможном / невозможном включении в Схему</a:t>
            </a:r>
          </a:p>
        </p:txBody>
      </p:sp>
      <p:sp>
        <p:nvSpPr>
          <p:cNvPr id="68" name="TextBox 67"/>
          <p:cNvSpPr txBox="1"/>
          <p:nvPr/>
        </p:nvSpPr>
        <p:spPr>
          <a:xfrm rot="10800000" flipV="1">
            <a:off x="6084168" y="4293096"/>
            <a:ext cx="1728192" cy="4001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течение 7 дней после</a:t>
            </a:r>
          </a:p>
          <a:p>
            <a:pPr marL="342900" indent="-3429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принятия заявления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660232" y="1340768"/>
            <a:ext cx="2304256" cy="286232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Основания для возврата заявления: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а) несоответствие заявления форме заявления, установленной постановлением;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б) текст заявления не поддается прочтению;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в) неполнота и (или) недостоверность сведений, указанных в заявлении. </a:t>
            </a:r>
          </a:p>
          <a:p>
            <a:pPr lvl="0"/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Уведомление, содержащее решение о возврате заявления, не является препятствием для повторного обращения в уполномоченный орган.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99592" y="1340768"/>
            <a:ext cx="5256584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Рассмотрение заявления Уполномоченным органом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день его поступления</a:t>
            </a:r>
            <a:endParaRPr lang="ru-RU" sz="1400" dirty="0"/>
          </a:p>
        </p:txBody>
      </p:sp>
      <p:cxnSp>
        <p:nvCxnSpPr>
          <p:cNvPr id="81" name="Прямая со стрелкой 80"/>
          <p:cNvCxnSpPr/>
          <p:nvPr/>
        </p:nvCxnSpPr>
        <p:spPr>
          <a:xfrm>
            <a:off x="2483768" y="98072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stCxn id="70" idx="2"/>
            <a:endCxn id="48" idx="0"/>
          </p:cNvCxnSpPr>
          <p:nvPr/>
        </p:nvCxnSpPr>
        <p:spPr>
          <a:xfrm>
            <a:off x="3527884" y="1863988"/>
            <a:ext cx="0" cy="1968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3563888" y="256490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endCxn id="67" idx="0"/>
          </p:cNvCxnSpPr>
          <p:nvPr/>
        </p:nvCxnSpPr>
        <p:spPr>
          <a:xfrm>
            <a:off x="3563888" y="3356992"/>
            <a:ext cx="0" cy="3037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1259632" y="4437112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3779912" y="4437112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>
            <a:off x="5940152" y="4437112"/>
            <a:ext cx="80392" cy="3684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3491880" y="5301208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 flipV="1">
            <a:off x="4499992" y="1700808"/>
            <a:ext cx="216024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3563888" y="1124744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331640" y="5661248"/>
            <a:ext cx="4392488" cy="307777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Направление заключений в Уполномоченный орган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95536" y="6093296"/>
            <a:ext cx="8136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Постановление администрации УГО  от 16.10.2019г. № 2441-НПА «О внесении изменений в постановление администрации УГО от 02.11.2015г. № 2896-НПА»; </a:t>
            </a:r>
            <a:r>
              <a:rPr lang="ru-RU" sz="1400" dirty="0" err="1" smtClean="0"/>
              <a:t>пп</a:t>
            </a:r>
            <a:r>
              <a:rPr lang="ru-RU" sz="1400" dirty="0" smtClean="0"/>
              <a:t>. «в» п.1.</a:t>
            </a:r>
            <a:endParaRPr lang="ru-RU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8172400" y="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*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858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1800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800" b="1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800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Блок-схема включения нового места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normalizeH="0" baseline="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размещение НТО в Схему</a:t>
            </a:r>
            <a:endParaRPr kumimoji="0" lang="ru-RU" sz="2000" b="1" i="0" u="sng" strike="noStrike" normalizeH="0" baseline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10800000" flipV="1">
            <a:off x="1475656" y="1556792"/>
            <a:ext cx="6048672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Рассмотрение вопроса и внесение рекомендаций на заседании Комиссии</a:t>
            </a:r>
          </a:p>
        </p:txBody>
      </p:sp>
      <p:sp>
        <p:nvSpPr>
          <p:cNvPr id="55" name="TextBox 54"/>
          <p:cNvSpPr txBox="1"/>
          <p:nvPr/>
        </p:nvSpPr>
        <p:spPr>
          <a:xfrm rot="10800000" flipV="1">
            <a:off x="611560" y="2132856"/>
            <a:ext cx="2376264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Рекомендации не включать</a:t>
            </a:r>
          </a:p>
        </p:txBody>
      </p:sp>
      <p:sp>
        <p:nvSpPr>
          <p:cNvPr id="57" name="TextBox 56"/>
          <p:cNvSpPr txBox="1"/>
          <p:nvPr/>
        </p:nvSpPr>
        <p:spPr>
          <a:xfrm rot="10800000" flipV="1">
            <a:off x="3707904" y="2132856"/>
            <a:ext cx="2232248" cy="3077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Рекомендации включать</a:t>
            </a:r>
          </a:p>
        </p:txBody>
      </p:sp>
      <p:sp>
        <p:nvSpPr>
          <p:cNvPr id="58" name="TextBox 57"/>
          <p:cNvSpPr txBox="1"/>
          <p:nvPr/>
        </p:nvSpPr>
        <p:spPr>
          <a:xfrm rot="10800000" flipV="1">
            <a:off x="3707904" y="2708920"/>
            <a:ext cx="2304256" cy="181588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Подготовка и согласование  проекта постановления о внесении изменений в Постановление № 852  от 27 марта 2015 года « Об утверждении Схемы размещения НТО на территории УГО»</a:t>
            </a:r>
          </a:p>
        </p:txBody>
      </p:sp>
      <p:sp>
        <p:nvSpPr>
          <p:cNvPr id="59" name="TextBox 58"/>
          <p:cNvSpPr txBox="1"/>
          <p:nvPr/>
        </p:nvSpPr>
        <p:spPr>
          <a:xfrm rot="10800000" flipV="1">
            <a:off x="539552" y="2786445"/>
            <a:ext cx="2448272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Уведомление субъекта с обоснованием причин отказа</a:t>
            </a:r>
          </a:p>
        </p:txBody>
      </p:sp>
      <p:sp>
        <p:nvSpPr>
          <p:cNvPr id="64" name="TextBox 63"/>
          <p:cNvSpPr txBox="1"/>
          <p:nvPr/>
        </p:nvSpPr>
        <p:spPr>
          <a:xfrm rot="10800000" flipV="1">
            <a:off x="3779912" y="4725144"/>
            <a:ext cx="2232248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Утверждение Постановления</a:t>
            </a:r>
          </a:p>
        </p:txBody>
      </p:sp>
      <p:sp>
        <p:nvSpPr>
          <p:cNvPr id="65" name="TextBox 64"/>
          <p:cNvSpPr txBox="1"/>
          <p:nvPr/>
        </p:nvSpPr>
        <p:spPr>
          <a:xfrm rot="10800000" flipV="1">
            <a:off x="3995936" y="5445224"/>
            <a:ext cx="3600400" cy="73866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Направление информации в департамент лицензирования и торговли ПК  для размещения на сайте АПК</a:t>
            </a:r>
          </a:p>
        </p:txBody>
      </p:sp>
      <p:sp>
        <p:nvSpPr>
          <p:cNvPr id="66" name="TextBox 65"/>
          <p:cNvSpPr txBox="1"/>
          <p:nvPr/>
        </p:nvSpPr>
        <p:spPr>
          <a:xfrm rot="10800000" flipV="1">
            <a:off x="539552" y="5275947"/>
            <a:ext cx="2520280" cy="73866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Размещение Постановления на сайте администрации УГО</a:t>
            </a:r>
          </a:p>
        </p:txBody>
      </p:sp>
      <p:sp>
        <p:nvSpPr>
          <p:cNvPr id="77" name="TextBox 76"/>
          <p:cNvSpPr txBox="1"/>
          <p:nvPr/>
        </p:nvSpPr>
        <p:spPr>
          <a:xfrm rot="10800000" flipV="1">
            <a:off x="539552" y="3284984"/>
            <a:ext cx="2448272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1588" indent="15875"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течение 5 рабочих дней с момента подписания протокола с рекомендациями Комиссии</a:t>
            </a:r>
          </a:p>
        </p:txBody>
      </p:sp>
      <p:sp>
        <p:nvSpPr>
          <p:cNvPr id="78" name="TextBox 77"/>
          <p:cNvSpPr txBox="1"/>
          <p:nvPr/>
        </p:nvSpPr>
        <p:spPr>
          <a:xfrm rot="10800000" flipV="1">
            <a:off x="6228184" y="2564904"/>
            <a:ext cx="2664296" cy="95410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588" indent="15875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Согласование с Советом по улучшению инвестиционного климата и развитию предпринимательства,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30 дней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rot="10800000" flipV="1">
            <a:off x="7236296" y="5589240"/>
            <a:ext cx="1656184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в течение 5 дней                              со дня подписания</a:t>
            </a:r>
          </a:p>
        </p:txBody>
      </p:sp>
      <p:cxnSp>
        <p:nvCxnSpPr>
          <p:cNvPr id="81" name="Прямая со стрелкой 80"/>
          <p:cNvCxnSpPr/>
          <p:nvPr/>
        </p:nvCxnSpPr>
        <p:spPr>
          <a:xfrm>
            <a:off x="2483768" y="98072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4499992" y="126876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flipH="1">
            <a:off x="2771800" y="1844824"/>
            <a:ext cx="576064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>
            <a:off x="3491880" y="1844824"/>
            <a:ext cx="504056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>
            <a:off x="1691680" y="2420888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>
            <a:off x="4788024" y="242088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>
            <a:off x="4860032" y="4509120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 flipH="1">
            <a:off x="3131840" y="5229200"/>
            <a:ext cx="144016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>
            <a:off x="4860032" y="5229200"/>
            <a:ext cx="648072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57" idx="1"/>
            <a:endCxn id="78" idx="3"/>
          </p:cNvCxnSpPr>
          <p:nvPr/>
        </p:nvCxnSpPr>
        <p:spPr>
          <a:xfrm>
            <a:off x="5940152" y="2286745"/>
            <a:ext cx="288032" cy="7552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483768" y="908720"/>
            <a:ext cx="4104456" cy="307777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Направление заключений в Уполномоченный орган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95536" y="6093296"/>
            <a:ext cx="8136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Постановление администрации УГО  от 16.10.2019г. № 2441-НПА «О внесении изменений в постановление администрации УГО от 02.11.2015г. № 2896-НПА»; </a:t>
            </a:r>
            <a:r>
              <a:rPr lang="ru-RU" sz="1400" dirty="0" err="1" smtClean="0"/>
              <a:t>пп</a:t>
            </a:r>
            <a:r>
              <a:rPr lang="ru-RU" sz="1400" dirty="0" smtClean="0"/>
              <a:t>. «в» п.1.</a:t>
            </a:r>
            <a:endParaRPr lang="ru-RU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8172400" y="1166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*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  <a:noFill/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Включение хозяйствующего субъекта в Схему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осуществляется в порядке, определенным постановлением от 29.12.2018г. № 3014-НПА</a:t>
            </a:r>
            <a:endParaRPr lang="ru-RU" sz="20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708920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844824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140968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3501008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18448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836712"/>
            <a:ext cx="8784976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Основанием для включения хозяйствующего субъекта в Схему является информация о наличии свободного места в Схеме, утвержденной постановлением администрации УГО от 27 марта 2015 года № 852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«Об утверждении Схемы размещения нестационарных торговых объектов»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79512" y="1772816"/>
          <a:ext cx="8640959" cy="3240360"/>
        </p:xfrm>
        <a:graphic>
          <a:graphicData uri="http://schemas.openxmlformats.org/drawingml/2006/table">
            <a:tbl>
              <a:tblPr/>
              <a:tblGrid>
                <a:gridCol w="360040"/>
                <a:gridCol w="1080120"/>
                <a:gridCol w="576064"/>
                <a:gridCol w="792088"/>
                <a:gridCol w="576064"/>
                <a:gridCol w="720080"/>
                <a:gridCol w="936104"/>
                <a:gridCol w="1008112"/>
                <a:gridCol w="1224136"/>
                <a:gridCol w="1368151"/>
              </a:tblGrid>
              <a:tr h="1450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Место размещения нестационарного торгового объекта (далее НТО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Вид НТО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Периоды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размеще-ния НТО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Специализация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НТО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Площадь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НТО (кв.м)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Площадь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земельного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участка для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размещения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НТО (кв. м.)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Информация о свободных и занятых местах размещения НТО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Сведения о хозяйствующих субъектах: наименование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ЮЛ 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ИНН, Ф.И.О.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ИП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ИНН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Координаты характерных точек границ земельного участка, занятого НТО в местной системе координат МСК-25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305</a:t>
                      </a: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 м на северо-восток от многоквартирного жилого дома г. Уссурийск, ул. Тургенева, 37</a:t>
                      </a: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павильон</a:t>
                      </a: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 лет</a:t>
                      </a: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цветы</a:t>
                      </a: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84,0</a:t>
                      </a: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занят</a:t>
                      </a: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1(Х436672,06-У1401286,94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2(Х436671,02-У1401282,05)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3(Х436680,81-У1401279,97)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4(Х436681,84-У1401284,86)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Овал 18"/>
          <p:cNvSpPr/>
          <p:nvPr/>
        </p:nvSpPr>
        <p:spPr>
          <a:xfrm>
            <a:off x="5076056" y="3645024"/>
            <a:ext cx="136815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90066"/>
          </a:xfrm>
          <a:noFill/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7. Включение хозяйствующего субъекта в Схему</a:t>
            </a:r>
            <a:b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осуществляется в порядке, определенным постановлением от 29.12.2018г. № 3014-НПА</a:t>
            </a:r>
            <a:endParaRPr lang="ru-RU" sz="18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844824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140968"/>
            <a:ext cx="9144000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18448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915816" y="620688"/>
            <a:ext cx="3312368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Направление хозяйствующим субъектом  (имеющим намерение разместить и подать заявление) Заявления</a:t>
            </a:r>
            <a:endParaRPr lang="ru-RU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764704"/>
            <a:ext cx="2160240" cy="8617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Если заявителем было подано Заявление на включение места в Схему, то заявление на включение его как хозяйствующего субъекта в Схему </a:t>
            </a:r>
            <a:r>
              <a:rPr lang="ru-RU" sz="1000" b="1" u="sng" dirty="0" smtClean="0"/>
              <a:t>не подается</a:t>
            </a:r>
            <a:endParaRPr lang="ru-RU" sz="1000" b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6660232" y="764704"/>
            <a:ext cx="2160240" cy="8617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Если заявитель не подавал Заявление на включение места в Схему, то он </a:t>
            </a:r>
            <a:r>
              <a:rPr lang="ru-RU" sz="1000" b="1" u="sng" dirty="0" smtClean="0"/>
              <a:t>подает</a:t>
            </a:r>
            <a:r>
              <a:rPr lang="ru-RU" sz="1000" b="1" dirty="0" smtClean="0"/>
              <a:t> заявление на включение его как хозяйствующего субъекта в Схему</a:t>
            </a:r>
            <a:endParaRPr lang="ru-RU" sz="100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3851920" y="1268760"/>
            <a:ext cx="1440160" cy="70788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Рассмотрение Заявление и принятие решения о приеме заявления</a:t>
            </a:r>
            <a:endParaRPr lang="ru-RU" sz="1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236296" y="1844824"/>
            <a:ext cx="1512168" cy="24622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*</a:t>
            </a:r>
            <a:r>
              <a:rPr lang="ru-RU" sz="1000" b="1" u="sng" dirty="0" smtClean="0"/>
              <a:t>Срок не более 3 дней</a:t>
            </a:r>
            <a:endParaRPr lang="ru-RU" sz="1000" b="1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1907704" y="1844824"/>
            <a:ext cx="1728192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Уведомление о возврате Заявления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63688" y="4797152"/>
            <a:ext cx="2592288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Решение о признании единственным претендентом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00192" y="2420888"/>
            <a:ext cx="2520280" cy="43088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*</a:t>
            </a:r>
            <a:r>
              <a:rPr lang="ru-RU" sz="1000" b="1" u="sng" dirty="0" smtClean="0"/>
              <a:t>5 дней с момента приема заявления;</a:t>
            </a:r>
          </a:p>
          <a:p>
            <a:r>
              <a:rPr lang="ru-RU" sz="1000" b="1" u="sng" dirty="0" smtClean="0"/>
              <a:t>Размещено в СМИ в течении 5 дней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59632" y="2996952"/>
            <a:ext cx="1440160" cy="24622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Нет Заявлений</a:t>
            </a:r>
            <a:endParaRPr lang="ru-RU" sz="1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707904" y="3501008"/>
            <a:ext cx="2808312" cy="55399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Уведомление о предоставлении документов для определения Единственного претендента или претендентов для участия в аукционе</a:t>
            </a:r>
            <a:endParaRPr lang="ru-RU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72200" y="3068960"/>
            <a:ext cx="1440160" cy="24622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Более 1 Заявления</a:t>
            </a:r>
            <a:endParaRPr lang="ru-RU" sz="1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995936" y="3068960"/>
            <a:ext cx="1440160" cy="24622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1 Заявление</a:t>
            </a:r>
            <a:endParaRPr lang="ru-RU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55576" y="3645024"/>
            <a:ext cx="1440160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Отбор претендентов не состоялся</a:t>
            </a:r>
            <a:endParaRPr lang="ru-RU" sz="1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411760" y="3789040"/>
            <a:ext cx="1440160" cy="2616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sz="1000" b="1" u="sng" dirty="0" smtClean="0"/>
              <a:t>*в течении 3 р. дн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211960" y="4293096"/>
            <a:ext cx="2808312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Предоставление документов  и оплата задатка</a:t>
            </a:r>
          </a:p>
          <a:p>
            <a:pPr algn="ctr"/>
            <a:r>
              <a:rPr lang="ru-RU" sz="1000" b="1" u="sng" dirty="0" smtClean="0"/>
              <a:t>*в течении 10 дней</a:t>
            </a:r>
            <a:endParaRPr lang="ru-RU" sz="1000" b="1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2699792" y="2348880"/>
            <a:ext cx="3672408" cy="55399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Размещение информации о свободном месте под размещение НТО в СМИ и на сайте администрации УГО (извещение)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40152" y="4869160"/>
            <a:ext cx="2592288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Решение о признании претендентом для участия в аукционе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55976" y="4941168"/>
            <a:ext cx="1584176" cy="2616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ru-RU" sz="1100" b="1" u="sng" dirty="0" smtClean="0"/>
              <a:t>*</a:t>
            </a:r>
            <a:r>
              <a:rPr lang="ru-RU" sz="1000" b="1" u="sng" dirty="0" smtClean="0"/>
              <a:t>за 7 к. дн</a:t>
            </a:r>
            <a:r>
              <a:rPr lang="ru-RU" sz="1000" b="1" dirty="0" smtClean="0"/>
              <a:t>. до аукциона</a:t>
            </a:r>
            <a:endParaRPr lang="ru-RU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228184" y="5517232"/>
            <a:ext cx="2016224" cy="43088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Аукцион </a:t>
            </a:r>
          </a:p>
          <a:p>
            <a:pPr algn="ctr"/>
            <a:r>
              <a:rPr lang="ru-RU" sz="1100" b="1" dirty="0" smtClean="0"/>
              <a:t>Определение победителя</a:t>
            </a:r>
            <a:endParaRPr lang="ru-RU" sz="11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95536" y="1988840"/>
            <a:ext cx="1512168" cy="24622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sz="1000" b="1" u="sng" dirty="0" smtClean="0"/>
              <a:t>*Срок не более 3 дней</a:t>
            </a:r>
            <a:endParaRPr lang="ru-RU" sz="1000" b="1" u="sng" dirty="0"/>
          </a:p>
        </p:txBody>
      </p:sp>
      <p:sp>
        <p:nvSpPr>
          <p:cNvPr id="41" name="TextBox 40"/>
          <p:cNvSpPr txBox="1"/>
          <p:nvPr/>
        </p:nvSpPr>
        <p:spPr>
          <a:xfrm>
            <a:off x="5508104" y="1772816"/>
            <a:ext cx="1728192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Уведомление о приеме Заявления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35896" y="5877272"/>
            <a:ext cx="1440160" cy="938719"/>
          </a:xfrm>
          <a:prstGeom prst="rect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Подготовка постановления  о включении хоз.субъекта в Схему</a:t>
            </a:r>
            <a:endParaRPr lang="ru-RU" sz="11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156176" y="6237312"/>
            <a:ext cx="2232248" cy="43088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Внесение субъектом разницы предложенной платы от задатка</a:t>
            </a:r>
            <a:endParaRPr lang="ru-RU" sz="1100" b="1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4572000" y="1052736"/>
            <a:ext cx="0" cy="1858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292080" y="1556792"/>
            <a:ext cx="216024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3635896" y="1556792"/>
            <a:ext cx="216024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716016" y="1988840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35" idx="1"/>
          </p:cNvCxnSpPr>
          <p:nvPr/>
        </p:nvCxnSpPr>
        <p:spPr>
          <a:xfrm flipH="1">
            <a:off x="2411760" y="2625879"/>
            <a:ext cx="288032" cy="3710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228184" y="2924944"/>
            <a:ext cx="216024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35" idx="2"/>
          </p:cNvCxnSpPr>
          <p:nvPr/>
        </p:nvCxnSpPr>
        <p:spPr>
          <a:xfrm flipV="1">
            <a:off x="4535996" y="2852936"/>
            <a:ext cx="36004" cy="49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28" idx="2"/>
            <a:endCxn id="32" idx="0"/>
          </p:cNvCxnSpPr>
          <p:nvPr/>
        </p:nvCxnSpPr>
        <p:spPr>
          <a:xfrm flipH="1">
            <a:off x="1475656" y="3243173"/>
            <a:ext cx="504056" cy="4018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6156176" y="3284984"/>
            <a:ext cx="216024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716016" y="3356992"/>
            <a:ext cx="0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5652120" y="4077072"/>
            <a:ext cx="0" cy="2276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34" idx="1"/>
          </p:cNvCxnSpPr>
          <p:nvPr/>
        </p:nvCxnSpPr>
        <p:spPr>
          <a:xfrm flipH="1">
            <a:off x="3923928" y="4493151"/>
            <a:ext cx="288032" cy="3156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34" idx="3"/>
          </p:cNvCxnSpPr>
          <p:nvPr/>
        </p:nvCxnSpPr>
        <p:spPr>
          <a:xfrm>
            <a:off x="7020272" y="4493151"/>
            <a:ext cx="360040" cy="3876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38" idx="2"/>
            <a:endCxn id="43" idx="0"/>
          </p:cNvCxnSpPr>
          <p:nvPr/>
        </p:nvCxnSpPr>
        <p:spPr>
          <a:xfrm>
            <a:off x="7236296" y="5948119"/>
            <a:ext cx="36004" cy="2891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36" idx="2"/>
            <a:endCxn id="38" idx="0"/>
          </p:cNvCxnSpPr>
          <p:nvPr/>
        </p:nvCxnSpPr>
        <p:spPr>
          <a:xfrm>
            <a:off x="7236296" y="5269270"/>
            <a:ext cx="0" cy="2479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43" idx="1"/>
          </p:cNvCxnSpPr>
          <p:nvPr/>
        </p:nvCxnSpPr>
        <p:spPr>
          <a:xfrm flipH="1">
            <a:off x="5076056" y="6452756"/>
            <a:ext cx="1080120" cy="5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25" idx="2"/>
          </p:cNvCxnSpPr>
          <p:nvPr/>
        </p:nvCxnSpPr>
        <p:spPr>
          <a:xfrm>
            <a:off x="3059832" y="5197262"/>
            <a:ext cx="576064" cy="8960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>
            <a:stCxn id="31" idx="1"/>
          </p:cNvCxnSpPr>
          <p:nvPr/>
        </p:nvCxnSpPr>
        <p:spPr>
          <a:xfrm rot="10800000" flipV="1">
            <a:off x="2699792" y="3192070"/>
            <a:ext cx="1296144" cy="1605081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7524328" y="3284984"/>
            <a:ext cx="0" cy="158417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716016" y="2924944"/>
            <a:ext cx="0" cy="1138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3226</Words>
  <Application>Microsoft Office PowerPoint</Application>
  <PresentationFormat>Экран (4:3)</PresentationFormat>
  <Paragraphs>266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1. Правовое основание размещения НТО  </vt:lpstr>
      <vt:lpstr>2. Утверждено новое Положение о Комиссии по размещению нестационарных торговых объектов на территории Уссурийского городского округа постановлением администрации УГО от 16 октября 2019 г.                   № 2441-НПА  </vt:lpstr>
      <vt:lpstr>3. Размещение нестационарных торговых объектов,  расположенных на земельных участках, в зданиях, строениях, сооружениях, находящихся в муниципальной собственности, а также на земельных участках, собственность на которые не разграничена  на территории Уссурийского городского округа  предполагает:</vt:lpstr>
      <vt:lpstr>4. Включение нового места в Схему    </vt:lpstr>
      <vt:lpstr>Слайд 6</vt:lpstr>
      <vt:lpstr>Слайд 7</vt:lpstr>
      <vt:lpstr>6. Включение хозяйствующего субъекта в Схему осуществляется в порядке, определенным постановлением от 29.12.2018г. № 3014-НПА</vt:lpstr>
      <vt:lpstr>7. Включение хозяйствующего субъекта в Схему осуществляется в порядке, определенным постановлением от 29.12.2018г. № 3014-НПА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Pankova</dc:creator>
  <cp:lastModifiedBy>Ivanova_ta</cp:lastModifiedBy>
  <cp:revision>191</cp:revision>
  <dcterms:created xsi:type="dcterms:W3CDTF">2015-10-21T23:19:02Z</dcterms:created>
  <dcterms:modified xsi:type="dcterms:W3CDTF">2019-10-30T02:07:42Z</dcterms:modified>
</cp:coreProperties>
</file>