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60" r:id="rId2"/>
    <p:sldId id="301" r:id="rId3"/>
    <p:sldId id="303" r:id="rId4"/>
    <p:sldId id="304" r:id="rId5"/>
    <p:sldId id="305" r:id="rId6"/>
    <p:sldId id="306" r:id="rId7"/>
    <p:sldId id="308" r:id="rId8"/>
    <p:sldId id="309" r:id="rId9"/>
    <p:sldId id="311" r:id="rId10"/>
    <p:sldId id="330" r:id="rId11"/>
    <p:sldId id="316" r:id="rId12"/>
    <p:sldId id="325" r:id="rId13"/>
    <p:sldId id="326" r:id="rId14"/>
    <p:sldId id="329" r:id="rId15"/>
    <p:sldId id="331" r:id="rId16"/>
    <p:sldId id="333" r:id="rId17"/>
    <p:sldId id="33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33CC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612" autoAdjust="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367B-934B-4C43-A693-14504BB3D32A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2DDFC-FA6E-4878-994D-97807E8A35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045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0781-4B37-458B-94A3-9281A69BE7BB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08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A6A40-3F86-489C-80BE-41D8A7058CC2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5078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6B01-C790-4773-AA70-59D8793D766A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27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F6F6-8C62-46C2-B48A-1475EFB347AA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49123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435F-F582-4909-81F4-C47B6E604173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310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61FCB-61D9-4463-BB98-15F1E487A21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907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BC4ED-A209-488D-8ADA-5ABEDDAC6C7D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011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C015B-838B-433D-BFDF-ED42097667C9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85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84F36-9559-43B1-9D60-B70576BC0C5D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65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4169-DA56-42FA-B239-E64552CE763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40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F4FD-8451-41B8-AEE9-B046719D7602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255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F1089-C3F3-490C-9FB0-2EA81619001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91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D8A9-BFF3-4ACD-AC37-53E51A2FF803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1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B9CE0-B40D-4E7F-AE18-C747DD84C435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85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390A-686A-483D-92A0-FEE267650033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9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06EE-24DB-4E25-982F-36A487D4593D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976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0F2F7-94E2-405D-BF84-535D19989F41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357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8A1A0A7-C1A2-4891-BD1E-2833E511F938}" type="datetime1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0A9A9C0-2EDA-4BAA-BA2A-3B59D538C9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07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CCE4AF-5833-4B89-A535-E63F5CCFA76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26" y="328889"/>
            <a:ext cx="8522947" cy="520643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318">
        <p15:prstTrans prst="pageCurlDouble"/>
      </p:transition>
    </mc:Choice>
    <mc:Fallback>
      <p:transition spd="slow" advTm="231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16" name="Рисунок 15" descr="http://primgochs.ru/images/dee4008f661f0370fc7fcbb79b6a0d7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896544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5464009" y="92732"/>
            <a:ext cx="338146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FCB11C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пожара на первом этаже многоэтажного</a:t>
            </a:r>
            <a:r>
              <a:rPr lang="ru-RU" sz="2000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CB11C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жилого дома.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Пожар произошел в помещении одного из магазинов в Дальнереченском районе.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пожара, вышерасположенные окна квартир получили повреждения. Жильцам квартир на время ремонта, пришлось покинуть свои жилища.</a:t>
            </a:r>
          </a:p>
        </p:txBody>
      </p:sp>
    </p:spTree>
    <p:extLst>
      <p:ext uri="{BB962C8B-B14F-4D97-AF65-F5344CB8AC3E}">
        <p14:creationId xmlns:p14="http://schemas.microsoft.com/office/powerpoint/2010/main" xmlns="" val="13067676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031">
        <p15:prstTrans prst="pageCurlDouble"/>
      </p:transition>
    </mc:Choice>
    <mc:Fallback>
      <p:transition spd="slow" advTm="1103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6" name="Рисунок 5" descr="D:\Pictures\2016\IMG-20160201-WA0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00799" cy="4761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4749461"/>
            <a:ext cx="720079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540385"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Эвакуация пострадавшей пожилой женщины из горящего многоквартирного двухэтажного дома.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пожара: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осторожное обращение соседей с огнём при курении.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8705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986">
        <p15:prstTrans prst="pageCurlDouble"/>
      </p:transition>
    </mc:Choice>
    <mc:Fallback>
      <p:transition spd="slow" advTm="10986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4450673" cy="38610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81573" y="188640"/>
            <a:ext cx="4662427" cy="38461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4384587"/>
            <a:ext cx="83635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Возгорание в частном жилом доме в г. Владивостоке.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ричина пожара: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недостаток конструкции и изготовления электрооборудования.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1039583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71">
        <p15:prstTrans prst="pageCurlDouble"/>
      </p:transition>
    </mc:Choice>
    <mc:Fallback>
      <p:transition spd="slow" advTm="10071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6" name="Picture 2" descr="DSC_36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SC_36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31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995936" y="3288555"/>
            <a:ext cx="50723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пожара в квартире многоквартирного жилого дома, по улице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Адмирала Кузнецова в городе Владивостоке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 пожара: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конструкции и изготовления электрооборудования.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849540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280">
        <p15:prstTrans prst="pageCurlDouble"/>
      </p:transition>
    </mc:Choice>
    <mc:Fallback>
      <p:transition spd="slow" advTm="1028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1604648-5319-4703-8D4B-BFCDCB3FD7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2620674"/>
            <a:ext cx="5229225" cy="2914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689F24-10D8-4312-ABBF-5A41838D64A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289546"/>
            <a:ext cx="68389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618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8B8EEDD-4C49-4A93-88A6-35334C33A2B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34" y="116632"/>
            <a:ext cx="5114925" cy="29527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79BA7D-1612-4107-9760-DB9B8938A50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3124277"/>
            <a:ext cx="4824536" cy="26980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C2941C5-4E01-4224-BDAF-1CE0F0BCCFA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54860" y="638662"/>
            <a:ext cx="2160240" cy="439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94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A98536-AA0A-4097-8A4D-093D09EEA00C}"/>
              </a:ext>
            </a:extLst>
          </p:cNvPr>
          <p:cNvSpPr txBox="1"/>
          <p:nvPr/>
        </p:nvSpPr>
        <p:spPr>
          <a:xfrm>
            <a:off x="467544" y="1356387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МЧС России </a:t>
            </a:r>
            <a:r>
              <a:rPr lang="ru-RU" dirty="0"/>
              <a:t>поможет сориентироваться и мгновенно найти информацию о действиях в случае чрезвычайной ситуации.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5DA3FE-547A-4639-A06D-58C374EF1121}"/>
              </a:ext>
            </a:extLst>
          </p:cNvPr>
          <p:cNvSpPr txBox="1"/>
          <p:nvPr/>
        </p:nvSpPr>
        <p:spPr>
          <a:xfrm>
            <a:off x="719572" y="2204496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Содержит функцию быстрого набора телефона службы спасения, а также ссылку на официальный сайт МЧС России.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2198327-2779-4989-B054-63F0FDCEA261}"/>
              </a:ext>
            </a:extLst>
          </p:cNvPr>
          <p:cNvSpPr txBox="1"/>
          <p:nvPr/>
        </p:nvSpPr>
        <p:spPr>
          <a:xfrm>
            <a:off x="539552" y="340304"/>
            <a:ext cx="83529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призвано помогать ориентироваться </a:t>
            </a:r>
            <a:r>
              <a:rPr lang="ru-RU" dirty="0"/>
              <a:t>как в чрезвычайных ситуациях, так и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формировать культуру безопасного поведения </a:t>
            </a:r>
            <a:r>
              <a:rPr lang="ru-RU" dirty="0"/>
              <a:t>в обществе.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BD4C9EB-EE78-4826-869C-C51E7A44360E}"/>
              </a:ext>
            </a:extLst>
          </p:cNvPr>
          <p:cNvSpPr txBox="1"/>
          <p:nvPr/>
        </p:nvSpPr>
        <p:spPr>
          <a:xfrm>
            <a:off x="827584" y="3076790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НЕ СОДЕРЖИТ РЕКЛАМЫ!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9543EC4-9FB7-4D7B-A661-8EB3A3992951}"/>
              </a:ext>
            </a:extLst>
          </p:cNvPr>
          <p:cNvSpPr txBox="1"/>
          <p:nvPr/>
        </p:nvSpPr>
        <p:spPr>
          <a:xfrm>
            <a:off x="719572" y="3587967"/>
            <a:ext cx="8098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Приложение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БЕСПЛАТНОЕ</a:t>
            </a:r>
            <a:r>
              <a:rPr lang="ru-RU" dirty="0"/>
              <a:t>, доступно для скачивания для любых устройств на базе  </a:t>
            </a:r>
            <a:r>
              <a:rPr lang="en-US" dirty="0"/>
              <a:t>Android</a:t>
            </a:r>
            <a:r>
              <a:rPr lang="ru-RU" dirty="0"/>
              <a:t> и </a:t>
            </a:r>
            <a:r>
              <a:rPr lang="en-US" dirty="0"/>
              <a:t>IOS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2134818-E770-4CFD-BB99-4914E23E392F}"/>
              </a:ext>
            </a:extLst>
          </p:cNvPr>
          <p:cNvSpPr txBox="1"/>
          <p:nvPr/>
        </p:nvSpPr>
        <p:spPr>
          <a:xfrm>
            <a:off x="606623" y="4635646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Имеется возможность прямой связи с разработчиками приложения.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522581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20" name="Рисунок 19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23" name="Рисунок 22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0" y="-315416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20F354-6811-45C9-9FBC-A19957D83E90}"/>
              </a:ext>
            </a:extLst>
          </p:cNvPr>
          <p:cNvSpPr txBox="1"/>
          <p:nvPr/>
        </p:nvSpPr>
        <p:spPr>
          <a:xfrm>
            <a:off x="395536" y="505166"/>
            <a:ext cx="8424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Состоит из основных блоков: </a:t>
            </a:r>
            <a:r>
              <a:rPr lang="ru-RU" dirty="0">
                <a:solidFill>
                  <a:srgbClr val="FFFF00"/>
                </a:solidFill>
              </a:rPr>
              <a:t>«Оперативные сведения»,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«Карта неблагоприятных явлений», </a:t>
            </a:r>
            <a:r>
              <a:rPr lang="ru-RU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«Будь готов!», </a:t>
            </a:r>
            <a:r>
              <a:rPr lang="ru-RU" dirty="0">
                <a:solidFill>
                  <a:srgbClr val="00B050"/>
                </a:solidFill>
              </a:rPr>
              <a:t>«Актуальные статьи»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3452A41-4198-43CF-AE0B-B874BF4DA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22" y="1480473"/>
            <a:ext cx="2230770" cy="38970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15891E-2B7D-4D2B-92C4-BC33EB5FE1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480472"/>
            <a:ext cx="2230770" cy="389705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66ED71-36A2-4D6E-BD91-40352F498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2610" y="1480472"/>
            <a:ext cx="2230770" cy="389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620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213">
        <p15:prstTrans prst="pageCurlDouble"/>
      </p:transition>
    </mc:Choice>
    <mc:Fallback>
      <p:transition spd="slow" advTm="11213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6" name="Рисунок 5" descr="IMG_085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501" y="113644"/>
            <a:ext cx="6840759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28510" y="4357726"/>
            <a:ext cx="759474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Возгорание в пристройке жилого дома. В результате пожара повреждены несущие конструкции и крыша дома. 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Причина пожара: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аварийный режим работы электрооборудования (короткое замыкание).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6731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439">
        <p15:prstTrans prst="pageCurlDouble"/>
      </p:transition>
    </mc:Choice>
    <mc:Fallback>
      <p:transition spd="slow" advTm="843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8" name="Picture 4" descr="20161009_1941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" y="4763"/>
            <a:ext cx="5285730" cy="572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9010" y="116632"/>
            <a:ext cx="3600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помещении кухни.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Причиной пожара послужил недостаток конструкции и изготовления электрооборудования.</a:t>
            </a:r>
          </a:p>
          <a:p>
            <a:pPr algn="ctr">
              <a:spcAft>
                <a:spcPts val="0"/>
              </a:spcAft>
            </a:pP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в квартире автономных пожарных извещателей не позволило своевременно обнаружить возгорание.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86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166">
        <p15:prstTrans prst="pageCurlDouble"/>
      </p:transition>
    </mc:Choice>
    <mc:Fallback>
      <p:transition spd="slow" advTm="1116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2050" name="Picture 2" descr="20170112_1143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229" y="64774"/>
            <a:ext cx="7303541" cy="440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452338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деревянном многоквартирном доме. В момент возникновения пожара в доме находились люди. Однако, отсутствие в квартире автономных пожарных извещателей не позволило своевременно обнаружить возгорание.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Причиной пожара послужил недостаток конструкции и изготовления электрооборудования.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7546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3367">
        <p15:prstTrans prst="pageCurlDouble"/>
      </p:transition>
    </mc:Choice>
    <mc:Fallback>
      <p:transition spd="slow" advTm="13367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3074" name="Picture 2" descr="100_62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757" y="91428"/>
            <a:ext cx="7162477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4454712"/>
            <a:ext cx="85689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0340" indent="450215" algn="ctr">
              <a:spcAft>
                <a:spcPts val="0"/>
              </a:spcAft>
            </a:pPr>
            <a:r>
              <a:rPr lang="ru-RU" sz="2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Последствия несвоевременного сообщения в пожарную охрану.</a:t>
            </a:r>
          </a:p>
          <a:p>
            <a:pPr marR="180340"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офисном здании в г. Находка. В результате пожара уничтожена горючая наружная обшивка несущих стен, уничтожены помещения внутри здания.</a:t>
            </a:r>
          </a:p>
          <a:p>
            <a:pPr marR="180340" indent="450215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умышленный поджог.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6993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2195">
        <p15:prstTrans prst="pageCurlDouble"/>
      </p:transition>
    </mc:Choice>
    <mc:Fallback>
      <p:transition spd="slow" advTm="12195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4098" name="Picture 2" descr="100_6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94"/>
            <a:ext cx="5832648" cy="536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85954" y="580934"/>
            <a:ext cx="312899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Возгорание деревянной бани, расположенной городе Находка.</a:t>
            </a:r>
          </a:p>
          <a:p>
            <a:pPr marR="90170" algn="ctr">
              <a:spcAft>
                <a:spcPts val="0"/>
              </a:spcAf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90170"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Пламя перекинулось на рядом стоящий жилой коттедж. В результате пожара огнём уничтожена баня, крыша коттеджа, жилые помещения на втором этаже.</a:t>
            </a:r>
          </a:p>
          <a:p>
            <a:pPr marR="90170"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неправильный монтаж дымовой трубы в бане.</a:t>
            </a:r>
          </a:p>
          <a:p>
            <a:pPr indent="450215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625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1341">
        <p15:prstTrans prst="pageCurlDouble"/>
      </p:transition>
    </mc:Choice>
    <mc:Fallback>
      <p:transition spd="slow" advTm="11341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6146" name="Picture 2" descr="WP_20161109_15_20_12_P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229" y="44599"/>
            <a:ext cx="730354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2678" y="4777204"/>
            <a:ext cx="74044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 в жилом здании в Черниговском районе Приморского края.</a:t>
            </a: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неосторожное обращение с огнем.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674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444">
        <p15:prstTrans prst="pageCurlDouble"/>
      </p:transition>
    </mc:Choice>
    <mc:Fallback>
      <p:transition spd="slow" advTm="1044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1026" name="Picture 2" descr="IMG-20170227-WA00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60648"/>
            <a:ext cx="62019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36988"/>
            <a:ext cx="28083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 пожара в двухэтажном жилом доме.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 пожара: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нарушение правил пожарной безопасности при эксплуатации печного отопления.</a:t>
            </a:r>
          </a:p>
          <a:p>
            <a:pPr algn="ctr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доме проживала семья из трех человек, которые смогли эвакуироваться из дома до момента прибытия пожарного подразделения, тем самым спасли свои жизни.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52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3520">
        <p15:prstTrans prst="pageCurlDouble"/>
      </p:transition>
    </mc:Choice>
    <mc:Fallback>
      <p:transition spd="slow" advTm="1352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93376"/>
            <a:ext cx="9144000" cy="1620000"/>
            <a:chOff x="0" y="5193376"/>
            <a:chExt cx="9144000" cy="1620000"/>
          </a:xfrm>
        </p:grpSpPr>
        <p:pic>
          <p:nvPicPr>
            <p:cNvPr id="9" name="Рисунок 8" descr="лента МЧС PNG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77272"/>
              <a:ext cx="9144000" cy="504056"/>
            </a:xfrm>
            <a:prstGeom prst="rect">
              <a:avLst/>
            </a:prstGeom>
          </p:spPr>
        </p:pic>
        <p:pic>
          <p:nvPicPr>
            <p:cNvPr id="10" name="Рисунок 9" descr="МЧС PNG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03307" y="5193376"/>
              <a:ext cx="1111793" cy="1620000"/>
            </a:xfrm>
            <a:prstGeom prst="rect">
              <a:avLst/>
            </a:prstGeom>
          </p:spPr>
        </p:pic>
      </p:grpSp>
      <p:pic>
        <p:nvPicPr>
          <p:cNvPr id="3074" name="Picture 2" descr="IMG_20170215_095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5116"/>
            <a:ext cx="6440388" cy="50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3329" y="-99392"/>
            <a:ext cx="258910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Пожар, произошедший в квартире жилого многоквартирного дома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г. Артём. В результате неправильной эксплуатации бытовых газовых приборов, произошла его утечка. От поднесённого источника огня газ мгновенно воспламенился, загорелась внутренняя отделка помещения кухни. Едкий дым заполнил квартиру и лестничную клетку подъезда дома.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результате данного пожара два человека получили травмы, один человек погиб.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68787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6172">
        <p15:prstTrans prst="pageCurlDouble"/>
      </p:transition>
    </mc:Choice>
    <mc:Fallback>
      <p:transition spd="slow" advTm="16172">
        <p:fade/>
      </p:transition>
    </mc:Fallback>
  </mc:AlternateContent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1656</TotalTime>
  <Words>501</Words>
  <Application>Microsoft Office PowerPoint</Application>
  <PresentationFormat>Экран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Глубина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Romanuk</cp:lastModifiedBy>
  <cp:revision>264</cp:revision>
  <dcterms:created xsi:type="dcterms:W3CDTF">2012-10-19T13:51:43Z</dcterms:created>
  <dcterms:modified xsi:type="dcterms:W3CDTF">2021-01-26T22:54:33Z</dcterms:modified>
</cp:coreProperties>
</file>